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slides/slide4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6.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6.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 Id="rId5" Target="../media/image27.jpeg" Type="http://schemas.openxmlformats.org/officeDocument/2006/relationships/image"/><Relationship Id="rId6" Target="../media/image28.jpeg" Type="http://schemas.openxmlformats.org/officeDocument/2006/relationships/image"/><Relationship Id="rId7" Target="../media/image29.jpe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14.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54.png" Type="http://schemas.openxmlformats.org/officeDocument/2006/relationships/image"/><Relationship Id="rId15" Target="../media/image55.svg" Type="http://schemas.openxmlformats.org/officeDocument/2006/relationships/image"/><Relationship Id="rId16" Target="../media/image56.png" Type="http://schemas.openxmlformats.org/officeDocument/2006/relationships/image"/><Relationship Id="rId17" Target="../media/image57.svg" Type="http://schemas.openxmlformats.org/officeDocument/2006/relationships/image"/><Relationship Id="rId18" Target="../media/image58.png" Type="http://schemas.openxmlformats.org/officeDocument/2006/relationships/image"/><Relationship Id="rId19" Target="../media/image59.svg" Type="http://schemas.openxmlformats.org/officeDocument/2006/relationships/image"/><Relationship Id="rId2" Target="../media/image42.png" Type="http://schemas.openxmlformats.org/officeDocument/2006/relationships/image"/><Relationship Id="rId20" Target="../media/image60.png" Type="http://schemas.openxmlformats.org/officeDocument/2006/relationships/image"/><Relationship Id="rId21" Target="../media/image61.svg" Type="http://schemas.openxmlformats.org/officeDocument/2006/relationships/image"/><Relationship Id="rId22" Target="../media/image62.png" Type="http://schemas.openxmlformats.org/officeDocument/2006/relationships/image"/><Relationship Id="rId23" Target="../media/image63.svg" Type="http://schemas.openxmlformats.org/officeDocument/2006/relationships/image"/><Relationship Id="rId24" Target="../media/image64.png" Type="http://schemas.openxmlformats.org/officeDocument/2006/relationships/image"/><Relationship Id="rId25" Target="../media/image65.svg" Type="http://schemas.openxmlformats.org/officeDocument/2006/relationships/image"/><Relationship Id="rId26" Target="../media/image66.png" Type="http://schemas.openxmlformats.org/officeDocument/2006/relationships/image"/><Relationship Id="rId27" Target="../media/image67.svg" Type="http://schemas.openxmlformats.org/officeDocument/2006/relationships/image"/><Relationship Id="rId28" Target="../media/image68.png" Type="http://schemas.openxmlformats.org/officeDocument/2006/relationships/image"/><Relationship Id="rId29" Target="../media/image69.svg" Type="http://schemas.openxmlformats.org/officeDocument/2006/relationships/image"/><Relationship Id="rId3" Target="../media/image43.svg" Type="http://schemas.openxmlformats.org/officeDocument/2006/relationships/image"/><Relationship Id="rId30" Target="../media/image70.png" Type="http://schemas.openxmlformats.org/officeDocument/2006/relationships/image"/><Relationship Id="rId31" Target="../media/image71.svg" Type="http://schemas.openxmlformats.org/officeDocument/2006/relationships/image"/><Relationship Id="rId32" Target="../media/image72.png" Type="http://schemas.openxmlformats.org/officeDocument/2006/relationships/image"/><Relationship Id="rId33" Target="../media/image73.svg" Type="http://schemas.openxmlformats.org/officeDocument/2006/relationships/image"/><Relationship Id="rId34" Target="../media/image74.png" Type="http://schemas.openxmlformats.org/officeDocument/2006/relationships/image"/><Relationship Id="rId35" Target="../media/image75.svg" Type="http://schemas.openxmlformats.org/officeDocument/2006/relationships/image"/><Relationship Id="rId36" Target="../media/image76.png" Type="http://schemas.openxmlformats.org/officeDocument/2006/relationships/image"/><Relationship Id="rId37" Target="../media/image77.svg" Type="http://schemas.openxmlformats.org/officeDocument/2006/relationships/image"/><Relationship Id="rId38" Target="../media/image78.png" Type="http://schemas.openxmlformats.org/officeDocument/2006/relationships/image"/><Relationship Id="rId39" Target="../media/image79.svg" Type="http://schemas.openxmlformats.org/officeDocument/2006/relationships/image"/><Relationship Id="rId4" Target="../media/image44.png" Type="http://schemas.openxmlformats.org/officeDocument/2006/relationships/image"/><Relationship Id="rId40" Target="../media/image80.png" Type="http://schemas.openxmlformats.org/officeDocument/2006/relationships/image"/><Relationship Id="rId41" Target="../media/image81.svg" Type="http://schemas.openxmlformats.org/officeDocument/2006/relationships/image"/><Relationship Id="rId42" Target="../media/image82.png" Type="http://schemas.openxmlformats.org/officeDocument/2006/relationships/image"/><Relationship Id="rId43" Target="../media/image83.svg" Type="http://schemas.openxmlformats.org/officeDocument/2006/relationships/image"/><Relationship Id="rId44" Target="../media/image84.png" Type="http://schemas.openxmlformats.org/officeDocument/2006/relationships/image"/><Relationship Id="rId45" Target="../media/image85.svg" Type="http://schemas.openxmlformats.org/officeDocument/2006/relationships/image"/><Relationship Id="rId46" Target="../media/image86.png" Type="http://schemas.openxmlformats.org/officeDocument/2006/relationships/image"/><Relationship Id="rId47" Target="../media/image87.svg" Type="http://schemas.openxmlformats.org/officeDocument/2006/relationships/image"/><Relationship Id="rId48" Target="../media/image88.png" Type="http://schemas.openxmlformats.org/officeDocument/2006/relationships/image"/><Relationship Id="rId49" Target="../media/image89.svg" Type="http://schemas.openxmlformats.org/officeDocument/2006/relationships/image"/><Relationship Id="rId5" Target="../media/image45.svg" Type="http://schemas.openxmlformats.org/officeDocument/2006/relationships/image"/><Relationship Id="rId50" Target="../media/image90.png" Type="http://schemas.openxmlformats.org/officeDocument/2006/relationships/image"/><Relationship Id="rId51" Target="../media/image91.svg" Type="http://schemas.openxmlformats.org/officeDocument/2006/relationships/image"/><Relationship Id="rId52" Target="../media/image92.png" Type="http://schemas.openxmlformats.org/officeDocument/2006/relationships/image"/><Relationship Id="rId53" Target="../media/image93.svg" Type="http://schemas.openxmlformats.org/officeDocument/2006/relationships/image"/><Relationship Id="rId54" Target="../media/image94.png" Type="http://schemas.openxmlformats.org/officeDocument/2006/relationships/image"/><Relationship Id="rId55" Target="../media/image95.svg" Type="http://schemas.openxmlformats.org/officeDocument/2006/relationships/image"/><Relationship Id="rId56" Target="../media/image96.png" Type="http://schemas.openxmlformats.org/officeDocument/2006/relationships/image"/><Relationship Id="rId57" Target="../media/image97.svg" Type="http://schemas.openxmlformats.org/officeDocument/2006/relationships/image"/><Relationship Id="rId58" Target="../media/image98.png" Type="http://schemas.openxmlformats.org/officeDocument/2006/relationships/image"/><Relationship Id="rId59" Target="../media/image99.svg" Type="http://schemas.openxmlformats.org/officeDocument/2006/relationships/image"/><Relationship Id="rId6" Target="../media/image46.png" Type="http://schemas.openxmlformats.org/officeDocument/2006/relationships/image"/><Relationship Id="rId60" Target="../media/image100.png" Type="http://schemas.openxmlformats.org/officeDocument/2006/relationships/image"/><Relationship Id="rId61" Target="../media/image101.sv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 Id="rId3" Target="../media/image8.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7960" r="0" b="23289"/>
          <a:stretch>
            <a:fillRect/>
          </a:stretch>
        </p:blipFill>
        <p:spPr>
          <a:xfrm flipH="false" flipV="false" rot="0">
            <a:off x="1028700" y="1028700"/>
            <a:ext cx="16230600" cy="4564856"/>
          </a:xfrm>
          <a:prstGeom prst="rect">
            <a:avLst/>
          </a:prstGeom>
        </p:spPr>
      </p:pic>
      <p:sp>
        <p:nvSpPr>
          <p:cNvPr name="TextBox 3" id="3"/>
          <p:cNvSpPr txBox="true"/>
          <p:nvPr/>
        </p:nvSpPr>
        <p:spPr>
          <a:xfrm rot="0">
            <a:off x="1028700" y="6990420"/>
            <a:ext cx="13080216" cy="1441450"/>
          </a:xfrm>
          <a:prstGeom prst="rect">
            <a:avLst/>
          </a:prstGeom>
        </p:spPr>
        <p:txBody>
          <a:bodyPr anchor="t" rtlCol="false" tIns="0" lIns="0" bIns="0" rIns="0">
            <a:spAutoFit/>
          </a:bodyPr>
          <a:lstStyle/>
          <a:p>
            <a:pPr>
              <a:lnSpc>
                <a:spcPts val="11000"/>
              </a:lnSpc>
            </a:pPr>
            <a:r>
              <a:rPr lang="en-US" sz="10000">
                <a:solidFill>
                  <a:srgbClr val="000000"/>
                </a:solidFill>
                <a:latin typeface="Public Sans Bold"/>
              </a:rPr>
              <a:t>UK Food Trends</a:t>
            </a:r>
          </a:p>
        </p:txBody>
      </p:sp>
      <p:sp>
        <p:nvSpPr>
          <p:cNvPr name="TextBox 4" id="4"/>
          <p:cNvSpPr txBox="true"/>
          <p:nvPr/>
        </p:nvSpPr>
        <p:spPr>
          <a:xfrm rot="0">
            <a:off x="1028700" y="8782050"/>
            <a:ext cx="13080216" cy="476250"/>
          </a:xfrm>
          <a:prstGeom prst="rect">
            <a:avLst/>
          </a:prstGeom>
        </p:spPr>
        <p:txBody>
          <a:bodyPr anchor="t" rtlCol="false" tIns="0" lIns="0" bIns="0" rIns="0">
            <a:spAutoFit/>
          </a:bodyPr>
          <a:lstStyle/>
          <a:p>
            <a:pPr>
              <a:lnSpc>
                <a:spcPts val="3600"/>
              </a:lnSpc>
            </a:pPr>
            <a:r>
              <a:rPr lang="en-US" sz="3000">
                <a:solidFill>
                  <a:srgbClr val="9B9B9B"/>
                </a:solidFill>
                <a:latin typeface="Public Sans"/>
              </a:rPr>
              <a:t>Abraham, Helen, Kassem &amp; Rahmi</a:t>
            </a:r>
          </a:p>
        </p:txBody>
      </p:sp>
      <p:sp>
        <p:nvSpPr>
          <p:cNvPr name="TextBox 5" id="5"/>
          <p:cNvSpPr txBox="true"/>
          <p:nvPr/>
        </p:nvSpPr>
        <p:spPr>
          <a:xfrm rot="0">
            <a:off x="1028700" y="6193487"/>
            <a:ext cx="13080216" cy="720733"/>
          </a:xfrm>
          <a:prstGeom prst="rect">
            <a:avLst/>
          </a:prstGeom>
        </p:spPr>
        <p:txBody>
          <a:bodyPr anchor="t" rtlCol="false" tIns="0" lIns="0" bIns="0" rIns="0">
            <a:spAutoFit/>
          </a:bodyPr>
          <a:lstStyle/>
          <a:p>
            <a:pPr>
              <a:lnSpc>
                <a:spcPts val="5500"/>
              </a:lnSpc>
            </a:pPr>
            <a:r>
              <a:rPr lang="en-US" sz="5000">
                <a:solidFill>
                  <a:srgbClr val="000000"/>
                </a:solidFill>
                <a:latin typeface="Public Sans Bold"/>
              </a:rPr>
              <a:t>Project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6172200" cy="8229600"/>
          </a:xfrm>
          <a:prstGeom prst="rect">
            <a:avLst/>
          </a:prstGeom>
        </p:spPr>
      </p:pic>
      <p:sp>
        <p:nvSpPr>
          <p:cNvPr name="TextBox 3" id="3"/>
          <p:cNvSpPr txBox="true"/>
          <p:nvPr/>
        </p:nvSpPr>
        <p:spPr>
          <a:xfrm rot="0">
            <a:off x="14562476" y="8415443"/>
            <a:ext cx="2696824" cy="842857"/>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Public Sans"/>
              </a:rPr>
              <a:t>Use this for a photo caption.</a:t>
            </a:r>
          </a:p>
        </p:txBody>
      </p:sp>
      <p:sp>
        <p:nvSpPr>
          <p:cNvPr name="TextBox 4" id="4"/>
          <p:cNvSpPr txBox="true"/>
          <p:nvPr/>
        </p:nvSpPr>
        <p:spPr>
          <a:xfrm rot="0">
            <a:off x="6808699" y="904875"/>
            <a:ext cx="11479301" cy="2334885"/>
          </a:xfrm>
          <a:prstGeom prst="rect">
            <a:avLst/>
          </a:prstGeom>
        </p:spPr>
        <p:txBody>
          <a:bodyPr anchor="t" rtlCol="false" tIns="0" lIns="0" bIns="0" rIns="0">
            <a:spAutoFit/>
          </a:bodyPr>
          <a:lstStyle/>
          <a:p>
            <a:pPr algn="ctr">
              <a:lnSpc>
                <a:spcPts val="9380"/>
              </a:lnSpc>
            </a:pPr>
            <a:r>
              <a:rPr lang="en-US" sz="6700">
                <a:solidFill>
                  <a:srgbClr val="000000"/>
                </a:solidFill>
                <a:latin typeface="Canva Sans Bold"/>
              </a:rPr>
              <a:t>Total Food &amp; Drink Consumption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1568" y="235865"/>
            <a:ext cx="10051135" cy="1005113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8117778" y="6901078"/>
            <a:ext cx="1117885" cy="67632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4985774">
            <a:off x="5346551" y="6308535"/>
            <a:ext cx="1228961" cy="743521"/>
          </a:xfrm>
          <a:prstGeom prst="rect">
            <a:avLst/>
          </a:prstGeom>
        </p:spPr>
      </p:pic>
      <p:sp>
        <p:nvSpPr>
          <p:cNvPr name="TextBox 5" id="5"/>
          <p:cNvSpPr txBox="true"/>
          <p:nvPr/>
        </p:nvSpPr>
        <p:spPr>
          <a:xfrm rot="0">
            <a:off x="12305177" y="290012"/>
            <a:ext cx="33557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a:rPr>
              <a:t>Key Points</a:t>
            </a:r>
          </a:p>
        </p:txBody>
      </p:sp>
      <p:sp>
        <p:nvSpPr>
          <p:cNvPr name="TextBox 6" id="6"/>
          <p:cNvSpPr txBox="true"/>
          <p:nvPr/>
        </p:nvSpPr>
        <p:spPr>
          <a:xfrm rot="0">
            <a:off x="10524764" y="1610763"/>
            <a:ext cx="7230312"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most popular food by total average consumption per person</a:t>
            </a:r>
          </a:p>
          <a:p>
            <a:pPr>
              <a:lnSpc>
                <a:spcPts val="4759"/>
              </a:lnSpc>
            </a:pPr>
          </a:p>
          <a:p>
            <a:pPr marL="734059" indent="-367030" lvl="1">
              <a:lnSpc>
                <a:spcPts val="4759"/>
              </a:lnSpc>
              <a:buFont typeface="Arial"/>
              <a:buChar char="•"/>
            </a:pPr>
            <a:r>
              <a:rPr lang="en-US" sz="3399">
                <a:solidFill>
                  <a:srgbClr val="000000"/>
                </a:solidFill>
                <a:latin typeface="Canva Sans"/>
              </a:rPr>
              <a:t>most popular drink by total average consumption per person</a:t>
            </a:r>
          </a:p>
          <a:p>
            <a:pPr>
              <a:lnSpc>
                <a:spcPts val="4759"/>
              </a:lnSpc>
            </a:pPr>
          </a:p>
          <a:p>
            <a:pPr marL="734059" indent="-367030" lvl="1">
              <a:lnSpc>
                <a:spcPts val="4759"/>
              </a:lnSpc>
              <a:buFont typeface="Arial"/>
              <a:buChar char="•"/>
            </a:pPr>
            <a:r>
              <a:rPr lang="en-US" sz="3399">
                <a:solidFill>
                  <a:srgbClr val="000000"/>
                </a:solidFill>
                <a:latin typeface="Canva Sans"/>
              </a:rPr>
              <a:t>We will go deep dive further detail throughout the presentations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602" y="578801"/>
            <a:ext cx="9129398" cy="9129398"/>
          </a:xfrm>
          <a:prstGeom prst="rect">
            <a:avLst/>
          </a:prstGeom>
        </p:spPr>
      </p:pic>
      <p:sp>
        <p:nvSpPr>
          <p:cNvPr name="TextBox 3" id="3"/>
          <p:cNvSpPr txBox="true"/>
          <p:nvPr/>
        </p:nvSpPr>
        <p:spPr>
          <a:xfrm rot="0">
            <a:off x="11697380" y="502601"/>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MOST POPULAR FOOD</a:t>
            </a:r>
          </a:p>
        </p:txBody>
      </p:sp>
      <p:sp>
        <p:nvSpPr>
          <p:cNvPr name="TextBox 4" id="4"/>
          <p:cNvSpPr txBox="true"/>
          <p:nvPr/>
        </p:nvSpPr>
        <p:spPr>
          <a:xfrm rot="0">
            <a:off x="11697380" y="1126640"/>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Bread, Fruit, Non Carcassed Meat &amp; Other Food &amp; Drink Category </a:t>
            </a:r>
          </a:p>
        </p:txBody>
      </p:sp>
      <p:sp>
        <p:nvSpPr>
          <p:cNvPr name="TextBox 5" id="5"/>
          <p:cNvSpPr txBox="true"/>
          <p:nvPr/>
        </p:nvSpPr>
        <p:spPr>
          <a:xfrm rot="0">
            <a:off x="9940018" y="626426"/>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6" id="6"/>
          <p:cNvSpPr txBox="true"/>
          <p:nvPr/>
        </p:nvSpPr>
        <p:spPr>
          <a:xfrm rot="0">
            <a:off x="11697380" y="2198350"/>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WHAT ARE OTHER FOOD</a:t>
            </a:r>
          </a:p>
        </p:txBody>
      </p:sp>
      <p:sp>
        <p:nvSpPr>
          <p:cNvPr name="TextBox 7" id="7"/>
          <p:cNvSpPr txBox="true"/>
          <p:nvPr/>
        </p:nvSpPr>
        <p:spPr>
          <a:xfrm rot="0">
            <a:off x="11697380" y="2822389"/>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Mineral Water, Baby Food, Soups, Sauces, Salt &amp; Ice Cream.</a:t>
            </a:r>
          </a:p>
        </p:txBody>
      </p:sp>
      <p:sp>
        <p:nvSpPr>
          <p:cNvPr name="TextBox 8" id="8"/>
          <p:cNvSpPr txBox="true"/>
          <p:nvPr/>
        </p:nvSpPr>
        <p:spPr>
          <a:xfrm rot="0">
            <a:off x="9940018" y="23221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pic>
        <p:nvPicPr>
          <p:cNvPr name="Picture 9" id="9"/>
          <p:cNvPicPr>
            <a:picLocks noChangeAspect="true"/>
          </p:cNvPicPr>
          <p:nvPr/>
        </p:nvPicPr>
        <p:blipFill>
          <a:blip r:embed="rId3"/>
          <a:srcRect l="0" t="0" r="0" b="0"/>
          <a:stretch>
            <a:fillRect/>
          </a:stretch>
        </p:blipFill>
        <p:spPr>
          <a:xfrm flipH="false" flipV="false" rot="-5400000">
            <a:off x="5076821" y="7718340"/>
            <a:ext cx="870294" cy="526528"/>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5400000">
            <a:off x="1382866" y="7680120"/>
            <a:ext cx="676773" cy="409448"/>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5400000">
            <a:off x="5903191" y="8646381"/>
            <a:ext cx="1037839" cy="627893"/>
          </a:xfrm>
          <a:prstGeom prst="rect">
            <a:avLst/>
          </a:prstGeom>
        </p:spPr>
      </p:pic>
      <p:pic>
        <p:nvPicPr>
          <p:cNvPr name="Picture 12" id="12"/>
          <p:cNvPicPr>
            <a:picLocks noChangeAspect="true"/>
          </p:cNvPicPr>
          <p:nvPr/>
        </p:nvPicPr>
        <p:blipFill>
          <a:blip r:embed="rId3"/>
          <a:srcRect l="0" t="0" r="0" b="0"/>
          <a:stretch>
            <a:fillRect/>
          </a:stretch>
        </p:blipFill>
        <p:spPr>
          <a:xfrm flipH="false" flipV="false" rot="-5400000">
            <a:off x="6864458" y="7909284"/>
            <a:ext cx="1037839" cy="627893"/>
          </a:xfrm>
          <a:prstGeom prst="rect">
            <a:avLst/>
          </a:prstGeom>
        </p:spPr>
      </p:pic>
      <p:sp>
        <p:nvSpPr>
          <p:cNvPr name="TextBox 13" id="13"/>
          <p:cNvSpPr txBox="true"/>
          <p:nvPr/>
        </p:nvSpPr>
        <p:spPr>
          <a:xfrm rot="0">
            <a:off x="11697380" y="3894904"/>
            <a:ext cx="630142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WHAT IS NON CARCASSED MEAT</a:t>
            </a:r>
          </a:p>
        </p:txBody>
      </p:sp>
      <p:sp>
        <p:nvSpPr>
          <p:cNvPr name="TextBox 14" id="14"/>
          <p:cNvSpPr txBox="true"/>
          <p:nvPr/>
        </p:nvSpPr>
        <p:spPr>
          <a:xfrm rot="0">
            <a:off x="11697380" y="4518943"/>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Liver, Bacon, Ham, poultry not in cans, Sausages</a:t>
            </a:r>
          </a:p>
        </p:txBody>
      </p:sp>
      <p:sp>
        <p:nvSpPr>
          <p:cNvPr name="TextBox 15" id="15"/>
          <p:cNvSpPr txBox="true"/>
          <p:nvPr/>
        </p:nvSpPr>
        <p:spPr>
          <a:xfrm rot="0">
            <a:off x="9940018" y="4018729"/>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03</a:t>
            </a:r>
          </a:p>
        </p:txBody>
      </p:sp>
      <p:sp>
        <p:nvSpPr>
          <p:cNvPr name="TextBox 16" id="16"/>
          <p:cNvSpPr txBox="true"/>
          <p:nvPr/>
        </p:nvSpPr>
        <p:spPr>
          <a:xfrm rot="0">
            <a:off x="11697380" y="559145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FRESH FRUIT</a:t>
            </a:r>
          </a:p>
        </p:txBody>
      </p:sp>
      <p:sp>
        <p:nvSpPr>
          <p:cNvPr name="TextBox 17" id="17"/>
          <p:cNvSpPr txBox="true"/>
          <p:nvPr/>
        </p:nvSpPr>
        <p:spPr>
          <a:xfrm rot="0">
            <a:off x="11697380" y="6215496"/>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Oranges, Apples, Pears, Grapes &amp; Bananas.</a:t>
            </a:r>
          </a:p>
        </p:txBody>
      </p:sp>
      <p:sp>
        <p:nvSpPr>
          <p:cNvPr name="TextBox 18" id="18"/>
          <p:cNvSpPr txBox="true"/>
          <p:nvPr/>
        </p:nvSpPr>
        <p:spPr>
          <a:xfrm rot="0">
            <a:off x="9940018" y="571528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04</a:t>
            </a:r>
          </a:p>
        </p:txBody>
      </p:sp>
      <p:sp>
        <p:nvSpPr>
          <p:cNvPr name="TextBox 19" id="19"/>
          <p:cNvSpPr txBox="true"/>
          <p:nvPr/>
        </p:nvSpPr>
        <p:spPr>
          <a:xfrm rot="0">
            <a:off x="11697380" y="7288011"/>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SPECIAL MENTION</a:t>
            </a:r>
          </a:p>
        </p:txBody>
      </p:sp>
      <p:sp>
        <p:nvSpPr>
          <p:cNvPr name="TextBox 20" id="20"/>
          <p:cNvSpPr txBox="true"/>
          <p:nvPr/>
        </p:nvSpPr>
        <p:spPr>
          <a:xfrm rot="0">
            <a:off x="11697380" y="7912050"/>
            <a:ext cx="4861152" cy="16725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Beverages, unit of measure &amp; Contents (Tea, Coffee, Instant Coffee Malt Drinks, Cocoa Drinks &amp; Takeaway Drinks.</a:t>
            </a:r>
          </a:p>
        </p:txBody>
      </p:sp>
      <p:sp>
        <p:nvSpPr>
          <p:cNvPr name="TextBox 21" id="21"/>
          <p:cNvSpPr txBox="true"/>
          <p:nvPr/>
        </p:nvSpPr>
        <p:spPr>
          <a:xfrm rot="0">
            <a:off x="9940018" y="7411836"/>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5358" y="502395"/>
            <a:ext cx="9282210" cy="928221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5570259" y="7583885"/>
            <a:ext cx="1037839" cy="627893"/>
          </a:xfrm>
          <a:prstGeom prst="rect">
            <a:avLst/>
          </a:prstGeom>
        </p:spPr>
      </p:pic>
      <p:sp>
        <p:nvSpPr>
          <p:cNvPr name="TextBox 4" id="4"/>
          <p:cNvSpPr txBox="true"/>
          <p:nvPr/>
        </p:nvSpPr>
        <p:spPr>
          <a:xfrm rot="0">
            <a:off x="16290373" y="9299261"/>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5" id="5"/>
          <p:cNvSpPr txBox="true"/>
          <p:nvPr/>
        </p:nvSpPr>
        <p:spPr>
          <a:xfrm rot="0">
            <a:off x="11943881" y="1126648"/>
            <a:ext cx="6023226"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WHAT IS OTHER MILK &amp; CREAM</a:t>
            </a:r>
          </a:p>
        </p:txBody>
      </p:sp>
      <p:sp>
        <p:nvSpPr>
          <p:cNvPr name="TextBox 6" id="6"/>
          <p:cNvSpPr txBox="true"/>
          <p:nvPr/>
        </p:nvSpPr>
        <p:spPr>
          <a:xfrm rot="0">
            <a:off x="11943881" y="1750687"/>
            <a:ext cx="6023226"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skimmed milk (semi/ full), yougurt &amp; other dairy deseerts, Non-Dairy Milk substitutes</a:t>
            </a:r>
          </a:p>
        </p:txBody>
      </p:sp>
      <p:sp>
        <p:nvSpPr>
          <p:cNvPr name="TextBox 7" id="7"/>
          <p:cNvSpPr txBox="true"/>
          <p:nvPr/>
        </p:nvSpPr>
        <p:spPr>
          <a:xfrm rot="0">
            <a:off x="10186518" y="125047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8" id="8"/>
          <p:cNvSpPr txBox="true"/>
          <p:nvPr/>
        </p:nvSpPr>
        <p:spPr>
          <a:xfrm rot="0">
            <a:off x="11943881" y="2754401"/>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LIQUID WHOLEMILK</a:t>
            </a:r>
          </a:p>
        </p:txBody>
      </p:sp>
      <p:sp>
        <p:nvSpPr>
          <p:cNvPr name="TextBox 9" id="9"/>
          <p:cNvSpPr txBox="true"/>
          <p:nvPr/>
        </p:nvSpPr>
        <p:spPr>
          <a:xfrm rot="0">
            <a:off x="11943881" y="3378439"/>
            <a:ext cx="4861152" cy="4152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vs. Skimmed Milk (Part / Whole)</a:t>
            </a:r>
          </a:p>
        </p:txBody>
      </p:sp>
      <p:sp>
        <p:nvSpPr>
          <p:cNvPr name="TextBox 10" id="10"/>
          <p:cNvSpPr txBox="true"/>
          <p:nvPr/>
        </p:nvSpPr>
        <p:spPr>
          <a:xfrm rot="0">
            <a:off x="10186518" y="2878226"/>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sp>
        <p:nvSpPr>
          <p:cNvPr name="TextBox 11" id="11"/>
          <p:cNvSpPr txBox="true"/>
          <p:nvPr/>
        </p:nvSpPr>
        <p:spPr>
          <a:xfrm rot="0">
            <a:off x="11943881" y="4384279"/>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SOFT DRINK</a:t>
            </a:r>
          </a:p>
        </p:txBody>
      </p:sp>
      <p:sp>
        <p:nvSpPr>
          <p:cNvPr name="TextBox 12" id="12"/>
          <p:cNvSpPr txBox="true"/>
          <p:nvPr/>
        </p:nvSpPr>
        <p:spPr>
          <a:xfrm rot="0">
            <a:off x="11943881" y="5008318"/>
            <a:ext cx="4861152" cy="8343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Soft Drink 2 categories - low cal and non low cal. (April 2018) </a:t>
            </a:r>
          </a:p>
        </p:txBody>
      </p:sp>
      <p:sp>
        <p:nvSpPr>
          <p:cNvPr name="TextBox 13" id="13"/>
          <p:cNvSpPr txBox="true"/>
          <p:nvPr/>
        </p:nvSpPr>
        <p:spPr>
          <a:xfrm rot="0">
            <a:off x="10186518" y="4508104"/>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03</a:t>
            </a:r>
          </a:p>
        </p:txBody>
      </p:sp>
      <p:sp>
        <p:nvSpPr>
          <p:cNvPr name="TextBox 14" id="14"/>
          <p:cNvSpPr txBox="true"/>
          <p:nvPr/>
        </p:nvSpPr>
        <p:spPr>
          <a:xfrm rot="0">
            <a:off x="11943881" y="6012032"/>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ALCHOHOLIC DRINKS</a:t>
            </a:r>
          </a:p>
        </p:txBody>
      </p:sp>
      <p:sp>
        <p:nvSpPr>
          <p:cNvPr name="TextBox 15" id="15"/>
          <p:cNvSpPr txBox="true"/>
          <p:nvPr/>
        </p:nvSpPr>
        <p:spPr>
          <a:xfrm rot="0">
            <a:off x="11943881" y="6636071"/>
            <a:ext cx="48611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Give us hope we are not a nation of alcoholics at the time of this survey data.</a:t>
            </a:r>
          </a:p>
        </p:txBody>
      </p:sp>
      <p:sp>
        <p:nvSpPr>
          <p:cNvPr name="TextBox 16" id="16"/>
          <p:cNvSpPr txBox="true"/>
          <p:nvPr/>
        </p:nvSpPr>
        <p:spPr>
          <a:xfrm rot="0">
            <a:off x="10186518" y="6135857"/>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927" r="0" b="13039"/>
          <a:stretch>
            <a:fillRect/>
          </a:stretch>
        </p:blipFill>
        <p:spPr>
          <a:xfrm flipH="false" flipV="false" rot="0">
            <a:off x="1028700" y="1028700"/>
            <a:ext cx="16230600"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907180" y="1028700"/>
            <a:ext cx="12352120" cy="8229600"/>
          </a:xfrm>
          <a:prstGeom prst="rect">
            <a:avLst/>
          </a:prstGeom>
        </p:spPr>
      </p:pic>
      <p:sp>
        <p:nvSpPr>
          <p:cNvPr name="TextBox 4" id="4"/>
          <p:cNvSpPr txBox="true"/>
          <p:nvPr/>
        </p:nvSpPr>
        <p:spPr>
          <a:xfrm rot="0">
            <a:off x="768732" y="4357437"/>
            <a:ext cx="3729037"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a:rPr>
              <a:t>Phase 2 - Deep Dive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427730" y="1028700"/>
            <a:ext cx="9127896" cy="778382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830035" y="1914188"/>
            <a:ext cx="1363446" cy="613551"/>
          </a:xfrm>
          <a:prstGeom prst="rect">
            <a:avLst/>
          </a:prstGeom>
        </p:spPr>
      </p:pic>
      <p:sp>
        <p:nvSpPr>
          <p:cNvPr name="TextBox 4" id="4"/>
          <p:cNvSpPr txBox="true"/>
          <p:nvPr/>
        </p:nvSpPr>
        <p:spPr>
          <a:xfrm rot="0">
            <a:off x="1520407" y="4097646"/>
            <a:ext cx="5394357" cy="31813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What does the data tell us.....</a:t>
            </a:r>
          </a:p>
        </p:txBody>
      </p:sp>
      <p:sp>
        <p:nvSpPr>
          <p:cNvPr name="TextBox 5" id="5"/>
          <p:cNvSpPr txBox="true"/>
          <p:nvPr/>
        </p:nvSpPr>
        <p:spPr>
          <a:xfrm rot="0">
            <a:off x="1520407" y="7221846"/>
            <a:ext cx="5394357" cy="236982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decline in consumption across 4/5 categories starting in 2007 and continuing till 2010.</a:t>
            </a:r>
          </a:p>
          <a:p>
            <a:pPr>
              <a:lnSpc>
                <a:spcPts val="3779"/>
              </a:lnSpc>
            </a:pPr>
          </a:p>
          <a:p>
            <a:pPr algn="l" marL="0" indent="0" lvl="0">
              <a:lnSpc>
                <a:spcPts val="3779"/>
              </a:lnSpc>
              <a:spcBef>
                <a:spcPct val="0"/>
              </a:spcBef>
            </a:pPr>
            <a:r>
              <a:rPr lang="en-US" sz="2700">
                <a:solidFill>
                  <a:srgbClr val="9B9B9B"/>
                </a:solidFill>
                <a:latin typeface="Public Sans"/>
              </a:rPr>
              <a:t>2015 for 50-64</a:t>
            </a:r>
          </a:p>
        </p:txBody>
      </p:sp>
      <p:pic>
        <p:nvPicPr>
          <p:cNvPr name="Picture 6" id="6"/>
          <p:cNvPicPr>
            <a:picLocks noChangeAspect="true"/>
          </p:cNvPicPr>
          <p:nvPr/>
        </p:nvPicPr>
        <p:blipFill>
          <a:blip r:embed="rId3"/>
          <a:srcRect l="0" t="0" r="0" b="0"/>
          <a:stretch>
            <a:fillRect/>
          </a:stretch>
        </p:blipFill>
        <p:spPr>
          <a:xfrm flipH="false" flipV="false" rot="0">
            <a:off x="10830035" y="3017376"/>
            <a:ext cx="1363446" cy="61355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0830035" y="5247424"/>
            <a:ext cx="1363446" cy="613551"/>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62170" y="1628775"/>
            <a:ext cx="13363660"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Fresh Fruit</a:t>
            </a:r>
          </a:p>
        </p:txBody>
      </p:sp>
      <p:sp>
        <p:nvSpPr>
          <p:cNvPr name="TextBox 3" id="3"/>
          <p:cNvSpPr txBox="true"/>
          <p:nvPr/>
        </p:nvSpPr>
        <p:spPr>
          <a:xfrm rot="0">
            <a:off x="125046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50-64</a:t>
            </a:r>
          </a:p>
        </p:txBody>
      </p:sp>
      <p:sp>
        <p:nvSpPr>
          <p:cNvPr name="TextBox 4" id="4"/>
          <p:cNvSpPr txBox="true"/>
          <p:nvPr/>
        </p:nvSpPr>
        <p:spPr>
          <a:xfrm rot="0">
            <a:off x="12197622" y="7880985"/>
            <a:ext cx="5061678" cy="20916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from 2007 had a steady decline in fruit consumption till 2015, does the economy influence this demographic more than others? or did the recession change habits</a:t>
            </a:r>
          </a:p>
        </p:txBody>
      </p:sp>
      <p:pic>
        <p:nvPicPr>
          <p:cNvPr name="Picture 5" id="5"/>
          <p:cNvPicPr>
            <a:picLocks noChangeAspect="true"/>
          </p:cNvPicPr>
          <p:nvPr/>
        </p:nvPicPr>
        <p:blipFill>
          <a:blip r:embed="rId2"/>
          <a:srcRect l="0" t="0" r="0" b="2406"/>
          <a:stretch>
            <a:fillRect/>
          </a:stretch>
        </p:blipFill>
        <p:spPr>
          <a:xfrm flipH="false" flipV="false" rot="0">
            <a:off x="12504624" y="3654308"/>
            <a:ext cx="4099152" cy="2667000"/>
          </a:xfrm>
          <a:prstGeom prst="rect">
            <a:avLst/>
          </a:prstGeom>
        </p:spPr>
      </p:pic>
      <p:sp>
        <p:nvSpPr>
          <p:cNvPr name="TextBox 6" id="6"/>
          <p:cNvSpPr txBox="true"/>
          <p:nvPr/>
        </p:nvSpPr>
        <p:spPr>
          <a:xfrm rot="0">
            <a:off x="70944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65-74 &amp; 75+</a:t>
            </a:r>
          </a:p>
        </p:txBody>
      </p:sp>
      <p:sp>
        <p:nvSpPr>
          <p:cNvPr name="TextBox 7" id="7"/>
          <p:cNvSpPr txBox="true"/>
          <p:nvPr/>
        </p:nvSpPr>
        <p:spPr>
          <a:xfrm rot="0">
            <a:off x="7094424" y="7880985"/>
            <a:ext cx="4099152" cy="16725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Are the highest consumer of fruit. (Health Benefits?/ overlay info with health data in future studies?)</a:t>
            </a:r>
          </a:p>
        </p:txBody>
      </p:sp>
      <p:pic>
        <p:nvPicPr>
          <p:cNvPr name="Picture 8" id="8"/>
          <p:cNvPicPr>
            <a:picLocks noChangeAspect="true"/>
          </p:cNvPicPr>
          <p:nvPr/>
        </p:nvPicPr>
        <p:blipFill>
          <a:blip r:embed="rId3"/>
          <a:srcRect l="0" t="20757" r="0" b="12597"/>
          <a:stretch>
            <a:fillRect/>
          </a:stretch>
        </p:blipFill>
        <p:spPr>
          <a:xfrm flipH="false" flipV="false" rot="0">
            <a:off x="7094424" y="3654308"/>
            <a:ext cx="4099152" cy="2667000"/>
          </a:xfrm>
          <a:prstGeom prst="rect">
            <a:avLst/>
          </a:prstGeom>
        </p:spPr>
      </p:pic>
      <p:sp>
        <p:nvSpPr>
          <p:cNvPr name="TextBox 9" id="9"/>
          <p:cNvSpPr txBox="true"/>
          <p:nvPr/>
        </p:nvSpPr>
        <p:spPr>
          <a:xfrm rot="0">
            <a:off x="16842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30-39 &amp; 40-49</a:t>
            </a:r>
          </a:p>
        </p:txBody>
      </p:sp>
      <p:sp>
        <p:nvSpPr>
          <p:cNvPr name="TextBox 10" id="10"/>
          <p:cNvSpPr txBox="true"/>
          <p:nvPr/>
        </p:nvSpPr>
        <p:spPr>
          <a:xfrm rot="0">
            <a:off x="1684224" y="7880985"/>
            <a:ext cx="4099152" cy="20916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have simular attitude on average to fruit consuption as they are close to each other consumtion level. (600-700g per week)</a:t>
            </a:r>
          </a:p>
        </p:txBody>
      </p:sp>
      <p:pic>
        <p:nvPicPr>
          <p:cNvPr name="Picture 11" id="11"/>
          <p:cNvPicPr>
            <a:picLocks noChangeAspect="true"/>
          </p:cNvPicPr>
          <p:nvPr/>
        </p:nvPicPr>
        <p:blipFill>
          <a:blip r:embed="rId4"/>
          <a:srcRect l="0" t="34619" r="0" b="22005"/>
          <a:stretch>
            <a:fillRect/>
          </a:stretch>
        </p:blipFill>
        <p:spPr>
          <a:xfrm flipH="false" flipV="false" rot="0">
            <a:off x="1684224" y="3654308"/>
            <a:ext cx="4099152" cy="2667000"/>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817500" y="508776"/>
            <a:ext cx="10005867" cy="8532512"/>
          </a:xfrm>
          <a:prstGeom prst="rect">
            <a:avLst/>
          </a:prstGeom>
        </p:spPr>
      </p:pic>
      <p:sp>
        <p:nvSpPr>
          <p:cNvPr name="TextBox 3" id="3"/>
          <p:cNvSpPr txBox="true"/>
          <p:nvPr/>
        </p:nvSpPr>
        <p:spPr>
          <a:xfrm rot="0">
            <a:off x="1520407" y="4097646"/>
            <a:ext cx="5394357" cy="31813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Let talk about Drink.........</a:t>
            </a:r>
          </a:p>
        </p:txBody>
      </p:sp>
      <p:sp>
        <p:nvSpPr>
          <p:cNvPr name="TextBox 4" id="4"/>
          <p:cNvSpPr txBox="true"/>
          <p:nvPr/>
        </p:nvSpPr>
        <p:spPr>
          <a:xfrm rot="0">
            <a:off x="1520407" y="7871451"/>
            <a:ext cx="53943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2406"/>
          <a:stretch>
            <a:fillRect/>
          </a:stretch>
        </p:blipFill>
        <p:spPr>
          <a:xfrm flipH="false" flipV="false" rot="0">
            <a:off x="12504624" y="3654308"/>
            <a:ext cx="4099152" cy="2667000"/>
          </a:xfrm>
          <a:prstGeom prst="rect">
            <a:avLst/>
          </a:prstGeom>
        </p:spPr>
      </p:pic>
      <p:pic>
        <p:nvPicPr>
          <p:cNvPr name="Picture 3" id="3"/>
          <p:cNvPicPr>
            <a:picLocks noChangeAspect="true"/>
          </p:cNvPicPr>
          <p:nvPr/>
        </p:nvPicPr>
        <p:blipFill>
          <a:blip r:embed="rId3"/>
          <a:srcRect l="0" t="20757" r="0" b="12597"/>
          <a:stretch>
            <a:fillRect/>
          </a:stretch>
        </p:blipFill>
        <p:spPr>
          <a:xfrm flipH="false" flipV="false" rot="0">
            <a:off x="7094424" y="3654308"/>
            <a:ext cx="4099152" cy="2667000"/>
          </a:xfrm>
          <a:prstGeom prst="rect">
            <a:avLst/>
          </a:prstGeom>
        </p:spPr>
      </p:pic>
      <p:pic>
        <p:nvPicPr>
          <p:cNvPr name="Picture 4" id="4"/>
          <p:cNvPicPr>
            <a:picLocks noChangeAspect="true"/>
          </p:cNvPicPr>
          <p:nvPr/>
        </p:nvPicPr>
        <p:blipFill>
          <a:blip r:embed="rId4"/>
          <a:srcRect l="0" t="34619" r="0" b="22005"/>
          <a:stretch>
            <a:fillRect/>
          </a:stretch>
        </p:blipFill>
        <p:spPr>
          <a:xfrm flipH="false" flipV="false" rot="0">
            <a:off x="1684224" y="3654308"/>
            <a:ext cx="4099152" cy="2667000"/>
          </a:xfrm>
          <a:prstGeom prst="rect">
            <a:avLst/>
          </a:prstGeom>
        </p:spPr>
      </p:pic>
      <p:pic>
        <p:nvPicPr>
          <p:cNvPr name="Picture 5" id="5"/>
          <p:cNvPicPr>
            <a:picLocks noChangeAspect="true"/>
          </p:cNvPicPr>
          <p:nvPr/>
        </p:nvPicPr>
        <p:blipFill>
          <a:blip r:embed="rId5"/>
          <a:srcRect l="0" t="6652" r="0" b="6652"/>
          <a:stretch>
            <a:fillRect/>
          </a:stretch>
        </p:blipFill>
        <p:spPr>
          <a:xfrm flipH="false" flipV="false" rot="0">
            <a:off x="12504624" y="3654308"/>
            <a:ext cx="2049576" cy="2667000"/>
          </a:xfrm>
          <a:prstGeom prst="rect">
            <a:avLst/>
          </a:prstGeom>
        </p:spPr>
      </p:pic>
      <p:pic>
        <p:nvPicPr>
          <p:cNvPr name="Picture 6" id="6"/>
          <p:cNvPicPr>
            <a:picLocks noChangeAspect="true"/>
          </p:cNvPicPr>
          <p:nvPr/>
        </p:nvPicPr>
        <p:blipFill>
          <a:blip r:embed="rId6"/>
          <a:srcRect l="0" t="6625" r="0" b="6625"/>
          <a:stretch>
            <a:fillRect/>
          </a:stretch>
        </p:blipFill>
        <p:spPr>
          <a:xfrm flipH="false" flipV="false" rot="0">
            <a:off x="14554200" y="3654308"/>
            <a:ext cx="2049576" cy="2667000"/>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684224" y="3654308"/>
            <a:ext cx="4099152" cy="273106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7094424" y="3928505"/>
            <a:ext cx="4099152" cy="2182665"/>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7094424" y="3654308"/>
            <a:ext cx="4099152" cy="2727799"/>
          </a:xfrm>
          <a:prstGeom prst="rect">
            <a:avLst/>
          </a:prstGeom>
        </p:spPr>
      </p:pic>
      <p:sp>
        <p:nvSpPr>
          <p:cNvPr name="TextBox 10" id="10"/>
          <p:cNvSpPr txBox="true"/>
          <p:nvPr/>
        </p:nvSpPr>
        <p:spPr>
          <a:xfrm rot="0">
            <a:off x="2462170" y="1628775"/>
            <a:ext cx="13363660"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Milk &amp; Cream Drinks</a:t>
            </a:r>
          </a:p>
        </p:txBody>
      </p:sp>
      <p:sp>
        <p:nvSpPr>
          <p:cNvPr name="TextBox 11" id="11"/>
          <p:cNvSpPr txBox="true"/>
          <p:nvPr/>
        </p:nvSpPr>
        <p:spPr>
          <a:xfrm rot="0">
            <a:off x="125046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50-64</a:t>
            </a:r>
          </a:p>
        </p:txBody>
      </p:sp>
      <p:sp>
        <p:nvSpPr>
          <p:cNvPr name="TextBox 12" id="12"/>
          <p:cNvSpPr txBox="true"/>
          <p:nvPr/>
        </p:nvSpPr>
        <p:spPr>
          <a:xfrm rot="0">
            <a:off x="12197622" y="7880985"/>
            <a:ext cx="5061678" cy="12534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3rd highest consumer of milk staying stable in that position between 1.6-1.8 liters per week.</a:t>
            </a:r>
          </a:p>
        </p:txBody>
      </p:sp>
      <p:sp>
        <p:nvSpPr>
          <p:cNvPr name="TextBox 13" id="13"/>
          <p:cNvSpPr txBox="true"/>
          <p:nvPr/>
        </p:nvSpPr>
        <p:spPr>
          <a:xfrm rot="0">
            <a:off x="70944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65-74 &amp; 75+</a:t>
            </a:r>
          </a:p>
        </p:txBody>
      </p:sp>
      <p:sp>
        <p:nvSpPr>
          <p:cNvPr name="TextBox 14" id="14"/>
          <p:cNvSpPr txBox="true"/>
          <p:nvPr/>
        </p:nvSpPr>
        <p:spPr>
          <a:xfrm rot="0">
            <a:off x="7094424" y="7880985"/>
            <a:ext cx="4099152" cy="12534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Upward Trend in milk consumption, peaking at 2.2 liters per week in 2011. </a:t>
            </a:r>
          </a:p>
        </p:txBody>
      </p:sp>
      <p:sp>
        <p:nvSpPr>
          <p:cNvPr name="TextBox 15" id="15"/>
          <p:cNvSpPr txBox="true"/>
          <p:nvPr/>
        </p:nvSpPr>
        <p:spPr>
          <a:xfrm rot="0">
            <a:off x="16842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ALL AGE GROUPS</a:t>
            </a:r>
          </a:p>
        </p:txBody>
      </p:sp>
      <p:sp>
        <p:nvSpPr>
          <p:cNvPr name="TextBox 16" id="16"/>
          <p:cNvSpPr txBox="true"/>
          <p:nvPr/>
        </p:nvSpPr>
        <p:spPr>
          <a:xfrm rot="0">
            <a:off x="1684224" y="7880985"/>
            <a:ext cx="4099152" cy="20916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9B9B9B"/>
                </a:solidFill>
                <a:latin typeface="Public Sans"/>
              </a:rPr>
              <a:t>the graph also tells us unlike fruit the economic condition don't have the same level of influence in consumption habbits.</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8209" y="1676400"/>
            <a:ext cx="13363660"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7094424"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7094424"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7094424"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02</a:t>
            </a:r>
          </a:p>
        </p:txBody>
      </p:sp>
      <p:sp>
        <p:nvSpPr>
          <p:cNvPr name="TextBox 6" id="6"/>
          <p:cNvSpPr txBox="true"/>
          <p:nvPr/>
        </p:nvSpPr>
        <p:spPr>
          <a:xfrm rot="0">
            <a:off x="1588209"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1588209"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1588209"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01</a:t>
            </a:r>
          </a:p>
        </p:txBody>
      </p:sp>
      <p:sp>
        <p:nvSpPr>
          <p:cNvPr name="TextBox 9" id="9"/>
          <p:cNvSpPr txBox="true"/>
          <p:nvPr/>
        </p:nvSpPr>
        <p:spPr>
          <a:xfrm rot="0">
            <a:off x="12600640"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2600640"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1" id="11"/>
          <p:cNvSpPr txBox="true"/>
          <p:nvPr/>
        </p:nvSpPr>
        <p:spPr>
          <a:xfrm rot="0">
            <a:off x="12600640"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912" t="21711" r="25244" b="21711"/>
          <a:stretch>
            <a:fillRect/>
          </a:stretch>
        </p:blipFill>
        <p:spPr>
          <a:xfrm flipH="false" flipV="false" rot="0">
            <a:off x="12356006" y="1028700"/>
            <a:ext cx="5706291" cy="8229600"/>
          </a:xfrm>
          <a:prstGeom prst="rect">
            <a:avLst/>
          </a:prstGeom>
        </p:spPr>
      </p:pic>
      <p:sp>
        <p:nvSpPr>
          <p:cNvPr name="TextBox 3" id="3"/>
          <p:cNvSpPr txBox="true"/>
          <p:nvPr/>
        </p:nvSpPr>
        <p:spPr>
          <a:xfrm rot="0">
            <a:off x="895350" y="1085850"/>
            <a:ext cx="10832006"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Introduction</a:t>
            </a:r>
          </a:p>
        </p:txBody>
      </p:sp>
      <p:sp>
        <p:nvSpPr>
          <p:cNvPr name="TextBox 4" id="4"/>
          <p:cNvSpPr txBox="true"/>
          <p:nvPr/>
        </p:nvSpPr>
        <p:spPr>
          <a:xfrm rot="0">
            <a:off x="895350" y="2443510"/>
            <a:ext cx="11480514" cy="7423150"/>
          </a:xfrm>
          <a:prstGeom prst="rect">
            <a:avLst/>
          </a:prstGeom>
        </p:spPr>
        <p:txBody>
          <a:bodyPr anchor="t" rtlCol="false" tIns="0" lIns="0" bIns="0" rIns="0">
            <a:spAutoFit/>
          </a:bodyPr>
          <a:lstStyle/>
          <a:p>
            <a:pPr>
              <a:lnSpc>
                <a:spcPts val="3220"/>
              </a:lnSpc>
            </a:pPr>
            <a:r>
              <a:rPr lang="en-US" sz="2300">
                <a:solidFill>
                  <a:srgbClr val="000000"/>
                </a:solidFill>
                <a:latin typeface="Public Sans"/>
              </a:rPr>
              <a:t>Our presentation will look at the UK Food trends since the turn of the millenium. </a:t>
            </a:r>
          </a:p>
          <a:p>
            <a:pPr>
              <a:lnSpc>
                <a:spcPts val="3220"/>
              </a:lnSpc>
            </a:pPr>
          </a:p>
          <a:p>
            <a:pPr>
              <a:lnSpc>
                <a:spcPts val="3220"/>
              </a:lnSpc>
            </a:pPr>
            <a:r>
              <a:rPr lang="en-US" sz="2300">
                <a:solidFill>
                  <a:srgbClr val="000000"/>
                </a:solidFill>
                <a:latin typeface="Public Sans"/>
              </a:rPr>
              <a:t>We've used data from the UK government website on food and farming.</a:t>
            </a:r>
          </a:p>
          <a:p>
            <a:pPr>
              <a:lnSpc>
                <a:spcPts val="3220"/>
              </a:lnSpc>
            </a:pPr>
          </a:p>
          <a:p>
            <a:pPr>
              <a:lnSpc>
                <a:spcPts val="3220"/>
              </a:lnSpc>
            </a:pPr>
            <a:r>
              <a:rPr lang="en-US" sz="230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p>
          <a:p>
            <a:pPr>
              <a:lnSpc>
                <a:spcPts val="3220"/>
              </a:lnSpc>
            </a:pPr>
            <a:r>
              <a:rPr lang="en-US" sz="2300">
                <a:solidFill>
                  <a:srgbClr val="000000"/>
                </a:solidFill>
                <a:latin typeface="Public Sans"/>
              </a:rPr>
              <a:t>These spreadsheets are updated annually when a new edition of the ‘Family Food’ report is published.</a:t>
            </a:r>
          </a:p>
          <a:p>
            <a:pPr>
              <a:lnSpc>
                <a:spcPts val="3220"/>
              </a:lnSpc>
            </a:pPr>
          </a:p>
          <a:p>
            <a:pPr>
              <a:lnSpc>
                <a:spcPts val="3220"/>
              </a:lnSpc>
            </a:pPr>
            <a:r>
              <a:rPr lang="en-US" sz="2300">
                <a:solidFill>
                  <a:srgbClr val="000000"/>
                </a:solidFill>
                <a:latin typeface="Public Sans"/>
              </a:rPr>
              <a:t>Our aim was to identify food and drink trends as well as finding the underlying information from the data. To draw our food &amp; drink consumption popularity.</a:t>
            </a:r>
          </a:p>
          <a:p>
            <a:pPr>
              <a:lnSpc>
                <a:spcPts val="3220"/>
              </a:lnSpc>
            </a:pPr>
          </a:p>
          <a:p>
            <a:pPr>
              <a:lnSpc>
                <a:spcPts val="3220"/>
              </a:lnSpc>
            </a:pPr>
            <a:r>
              <a:rPr lang="en-US" sz="2300">
                <a:solidFill>
                  <a:srgbClr val="000000"/>
                </a:solidFill>
                <a:latin typeface="Public Sans"/>
              </a:rPr>
              <a:t>we've provided different breakdowns within our visuals by age characteristics.</a:t>
            </a:r>
          </a:p>
          <a:p>
            <a:pPr>
              <a:lnSpc>
                <a:spcPts val="3779"/>
              </a:lnSpc>
            </a:pPr>
          </a:p>
          <a:p>
            <a:pPr>
              <a:lnSpc>
                <a:spcPts val="3779"/>
              </a:lnSpc>
            </a:pPr>
          </a:p>
          <a:p>
            <a:pPr algn="l" marL="0" indent="0" lvl="0">
              <a:lnSpc>
                <a:spcPts val="377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821" r="0" b="28821"/>
          <a:stretch>
            <a:fillRect/>
          </a:stretch>
        </p:blipFill>
        <p:spPr>
          <a:xfrm flipH="false" flipV="false" rot="0">
            <a:off x="1028700" y="1028700"/>
            <a:ext cx="12952865" cy="8229600"/>
          </a:xfrm>
          <a:prstGeom prst="rect">
            <a:avLst/>
          </a:prstGeom>
        </p:spPr>
      </p:pic>
      <p:sp>
        <p:nvSpPr>
          <p:cNvPr name="TextBox 3" id="3"/>
          <p:cNvSpPr txBox="true"/>
          <p:nvPr/>
        </p:nvSpPr>
        <p:spPr>
          <a:xfrm rot="0">
            <a:off x="14562476" y="8415443"/>
            <a:ext cx="2696824" cy="842857"/>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Public Sans"/>
              </a:rPr>
              <a:t>Use this for a photo caption.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285" t="0" r="27077" b="0"/>
          <a:stretch>
            <a:fillRect/>
          </a:stretch>
        </p:blipFill>
        <p:spPr>
          <a:xfrm flipH="false" flipV="false" rot="0">
            <a:off x="1028700" y="1028700"/>
            <a:ext cx="6127296" cy="8229600"/>
          </a:xfrm>
          <a:prstGeom prst="rect">
            <a:avLst/>
          </a:prstGeom>
        </p:spPr>
      </p:pic>
      <p:sp>
        <p:nvSpPr>
          <p:cNvPr name="TextBox 3" id="3"/>
          <p:cNvSpPr txBox="true"/>
          <p:nvPr/>
        </p:nvSpPr>
        <p:spPr>
          <a:xfrm rot="0">
            <a:off x="9144000" y="4629150"/>
            <a:ext cx="7613877"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Rahmi - Level 2</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19943" y="1608396"/>
            <a:ext cx="14022501"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3477305" y="4470107"/>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3477305" y="5094146"/>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1719943" y="4593932"/>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01</a:t>
            </a:r>
          </a:p>
        </p:txBody>
      </p:sp>
      <p:sp>
        <p:nvSpPr>
          <p:cNvPr name="TextBox 6" id="6"/>
          <p:cNvSpPr txBox="true"/>
          <p:nvPr/>
        </p:nvSpPr>
        <p:spPr>
          <a:xfrm rot="0">
            <a:off x="3477305" y="7277325"/>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3477305" y="7901364"/>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1719943" y="7401150"/>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02</a:t>
            </a:r>
          </a:p>
        </p:txBody>
      </p:sp>
      <p:sp>
        <p:nvSpPr>
          <p:cNvPr name="TextBox 9" id="9"/>
          <p:cNvSpPr txBox="true"/>
          <p:nvPr/>
        </p:nvSpPr>
        <p:spPr>
          <a:xfrm rot="0">
            <a:off x="11706905" y="4470107"/>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1706905" y="5094146"/>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1" id="11"/>
          <p:cNvSpPr txBox="true"/>
          <p:nvPr/>
        </p:nvSpPr>
        <p:spPr>
          <a:xfrm rot="0">
            <a:off x="9949543" y="4593932"/>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03</a:t>
            </a:r>
          </a:p>
        </p:txBody>
      </p:sp>
      <p:sp>
        <p:nvSpPr>
          <p:cNvPr name="TextBox 12" id="12"/>
          <p:cNvSpPr txBox="true"/>
          <p:nvPr/>
        </p:nvSpPr>
        <p:spPr>
          <a:xfrm rot="0">
            <a:off x="11706905" y="7277325"/>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3" id="13"/>
          <p:cNvSpPr txBox="true"/>
          <p:nvPr/>
        </p:nvSpPr>
        <p:spPr>
          <a:xfrm rot="0">
            <a:off x="11706905" y="7901364"/>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4" id="14"/>
          <p:cNvSpPr txBox="true"/>
          <p:nvPr/>
        </p:nvSpPr>
        <p:spPr>
          <a:xfrm rot="0">
            <a:off x="9949543" y="7401150"/>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04</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595" t="0" r="33752" b="0"/>
          <a:stretch>
            <a:fillRect/>
          </a:stretch>
        </p:blipFill>
        <p:spPr>
          <a:xfrm flipH="false" flipV="false" rot="0">
            <a:off x="11132004" y="1028700"/>
            <a:ext cx="6127296" cy="8229600"/>
          </a:xfrm>
          <a:prstGeom prst="rect">
            <a:avLst/>
          </a:prstGeom>
        </p:spPr>
      </p:pic>
      <p:sp>
        <p:nvSpPr>
          <p:cNvPr name="TextBox 3" id="3"/>
          <p:cNvSpPr txBox="true"/>
          <p:nvPr/>
        </p:nvSpPr>
        <p:spPr>
          <a:xfrm rot="0">
            <a:off x="1577748" y="1762170"/>
            <a:ext cx="7566252"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Helen - Level 3</a:t>
            </a:r>
          </a:p>
        </p:txBody>
      </p:sp>
      <p:sp>
        <p:nvSpPr>
          <p:cNvPr name="TextBox 4" id="4"/>
          <p:cNvSpPr txBox="true"/>
          <p:nvPr/>
        </p:nvSpPr>
        <p:spPr>
          <a:xfrm rot="0">
            <a:off x="1577748" y="8117160"/>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58893" y="4445945"/>
            <a:ext cx="15170213" cy="4619950"/>
            <a:chOff x="0" y="0"/>
            <a:chExt cx="20226951" cy="6159934"/>
          </a:xfrm>
        </p:grpSpPr>
        <p:sp>
          <p:nvSpPr>
            <p:cNvPr name="TextBox 3" id="3"/>
            <p:cNvSpPr txBox="true"/>
            <p:nvPr/>
          </p:nvSpPr>
          <p:spPr>
            <a:xfrm rot="0">
              <a:off x="723555"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1</a:t>
              </a:r>
            </a:p>
          </p:txBody>
        </p:sp>
        <p:sp>
          <p:nvSpPr>
            <p:cNvPr name="TextBox 4" id="4"/>
            <p:cNvSpPr txBox="true"/>
            <p:nvPr/>
          </p:nvSpPr>
          <p:spPr>
            <a:xfrm rot="0">
              <a:off x="4624234"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2</a:t>
              </a:r>
            </a:p>
          </p:txBody>
        </p:sp>
        <p:sp>
          <p:nvSpPr>
            <p:cNvPr name="TextBox 5" id="5"/>
            <p:cNvSpPr txBox="true"/>
            <p:nvPr/>
          </p:nvSpPr>
          <p:spPr>
            <a:xfrm rot="0">
              <a:off x="8524914"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3</a:t>
              </a:r>
            </a:p>
          </p:txBody>
        </p:sp>
        <p:sp>
          <p:nvSpPr>
            <p:cNvPr name="TextBox 6" id="6"/>
            <p:cNvSpPr txBox="true"/>
            <p:nvPr/>
          </p:nvSpPr>
          <p:spPr>
            <a:xfrm rot="0">
              <a:off x="12425593"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4</a:t>
              </a:r>
            </a:p>
          </p:txBody>
        </p:sp>
        <p:sp>
          <p:nvSpPr>
            <p:cNvPr name="TextBox 7" id="7"/>
            <p:cNvSpPr txBox="true"/>
            <p:nvPr/>
          </p:nvSpPr>
          <p:spPr>
            <a:xfrm rot="0">
              <a:off x="16326272"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5</a:t>
              </a:r>
            </a:p>
          </p:txBody>
        </p:sp>
        <p:grpSp>
          <p:nvGrpSpPr>
            <p:cNvPr name="Group 8" id="8"/>
            <p:cNvGrpSpPr>
              <a:grpSpLocks noChangeAspect="true"/>
            </p:cNvGrpSpPr>
            <p:nvPr/>
          </p:nvGrpSpPr>
          <p:grpSpPr>
            <a:xfrm rot="0">
              <a:off x="723555" y="180595"/>
              <a:ext cx="19503396" cy="5465747"/>
              <a:chOff x="0" y="0"/>
              <a:chExt cx="22882894" cy="6412838"/>
            </a:xfrm>
          </p:grpSpPr>
          <p:sp>
            <p:nvSpPr>
              <p:cNvPr name="Freeform 9" id="9"/>
              <p:cNvSpPr/>
              <p:nvPr/>
            </p:nvSpPr>
            <p:spPr>
              <a:xfrm>
                <a:off x="0" y="-6350"/>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0" id="10"/>
              <p:cNvSpPr/>
              <p:nvPr/>
            </p:nvSpPr>
            <p:spPr>
              <a:xfrm>
                <a:off x="0" y="1276218"/>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1" id="11"/>
              <p:cNvSpPr/>
              <p:nvPr/>
            </p:nvSpPr>
            <p:spPr>
              <a:xfrm>
                <a:off x="0" y="2558785"/>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2" id="12"/>
              <p:cNvSpPr/>
              <p:nvPr/>
            </p:nvSpPr>
            <p:spPr>
              <a:xfrm>
                <a:off x="0" y="3841353"/>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3" id="13"/>
              <p:cNvSpPr/>
              <p:nvPr/>
            </p:nvSpPr>
            <p:spPr>
              <a:xfrm>
                <a:off x="0" y="5123921"/>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4" id="14"/>
              <p:cNvSpPr/>
              <p:nvPr/>
            </p:nvSpPr>
            <p:spPr>
              <a:xfrm>
                <a:off x="0" y="6406488"/>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grpSp>
        <p:sp>
          <p:nvSpPr>
            <p:cNvPr name="TextBox 15" id="15"/>
            <p:cNvSpPr txBox="true"/>
            <p:nvPr/>
          </p:nvSpPr>
          <p:spPr>
            <a:xfrm rot="0">
              <a:off x="0" y="-38100"/>
              <a:ext cx="571155"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125 </a:t>
              </a:r>
            </a:p>
          </p:txBody>
        </p:sp>
        <p:sp>
          <p:nvSpPr>
            <p:cNvPr name="TextBox 16" id="16"/>
            <p:cNvSpPr txBox="true"/>
            <p:nvPr/>
          </p:nvSpPr>
          <p:spPr>
            <a:xfrm rot="0">
              <a:off x="3721" y="1055049"/>
              <a:ext cx="567434"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100 </a:t>
              </a:r>
            </a:p>
          </p:txBody>
        </p:sp>
        <p:sp>
          <p:nvSpPr>
            <p:cNvPr name="TextBox 17" id="17"/>
            <p:cNvSpPr txBox="true"/>
            <p:nvPr/>
          </p:nvSpPr>
          <p:spPr>
            <a:xfrm rot="0">
              <a:off x="122620" y="2148199"/>
              <a:ext cx="448535"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75 </a:t>
              </a:r>
            </a:p>
          </p:txBody>
        </p:sp>
        <p:sp>
          <p:nvSpPr>
            <p:cNvPr name="TextBox 18" id="18"/>
            <p:cNvSpPr txBox="true"/>
            <p:nvPr/>
          </p:nvSpPr>
          <p:spPr>
            <a:xfrm rot="0">
              <a:off x="119068" y="3241348"/>
              <a:ext cx="452087"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50 </a:t>
              </a:r>
            </a:p>
          </p:txBody>
        </p:sp>
        <p:sp>
          <p:nvSpPr>
            <p:cNvPr name="TextBox 19" id="19"/>
            <p:cNvSpPr txBox="true"/>
            <p:nvPr/>
          </p:nvSpPr>
          <p:spPr>
            <a:xfrm rot="0">
              <a:off x="123973" y="4334498"/>
              <a:ext cx="447182"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25 </a:t>
              </a:r>
            </a:p>
          </p:txBody>
        </p:sp>
        <p:sp>
          <p:nvSpPr>
            <p:cNvPr name="TextBox 20" id="20"/>
            <p:cNvSpPr txBox="true"/>
            <p:nvPr/>
          </p:nvSpPr>
          <p:spPr>
            <a:xfrm rot="0">
              <a:off x="314245" y="5427647"/>
              <a:ext cx="256910"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0 </a:t>
              </a:r>
            </a:p>
          </p:txBody>
        </p:sp>
        <p:grpSp>
          <p:nvGrpSpPr>
            <p:cNvPr name="Group 21" id="21"/>
            <p:cNvGrpSpPr>
              <a:grpSpLocks noChangeAspect="true"/>
            </p:cNvGrpSpPr>
            <p:nvPr/>
          </p:nvGrpSpPr>
          <p:grpSpPr>
            <a:xfrm rot="0">
              <a:off x="723555" y="180595"/>
              <a:ext cx="19503396" cy="5465747"/>
              <a:chOff x="0" y="0"/>
              <a:chExt cx="22882894" cy="6412838"/>
            </a:xfrm>
          </p:grpSpPr>
          <p:sp>
            <p:nvSpPr>
              <p:cNvPr name="Freeform 22" id="22"/>
              <p:cNvSpPr/>
              <p:nvPr/>
            </p:nvSpPr>
            <p:spPr>
              <a:xfrm>
                <a:off x="2288289" y="51303"/>
                <a:ext cx="18306316" cy="6361535"/>
              </a:xfrm>
              <a:custGeom>
                <a:avLst/>
                <a:gdLst/>
                <a:ahLst/>
                <a:cxnLst/>
                <a:rect r="r" b="b" t="t" l="l"/>
                <a:pathLst>
                  <a:path h="6361535" w="18306316">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name="Freeform 23" id="23"/>
              <p:cNvSpPr/>
              <p:nvPr/>
            </p:nvSpPr>
            <p:spPr>
              <a:xfrm>
                <a:off x="2288289" y="2206016"/>
                <a:ext cx="18306316" cy="4206822"/>
              </a:xfrm>
              <a:custGeom>
                <a:avLst/>
                <a:gdLst/>
                <a:ahLst/>
                <a:cxnLst/>
                <a:rect r="r" b="b" t="t" l="l"/>
                <a:pathLst>
                  <a:path h="4206822" w="18306316">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name="Freeform 24" id="24"/>
              <p:cNvSpPr/>
              <p:nvPr/>
            </p:nvSpPr>
            <p:spPr>
              <a:xfrm>
                <a:off x="2288289" y="4463335"/>
                <a:ext cx="18306316" cy="1949503"/>
              </a:xfrm>
              <a:custGeom>
                <a:avLst/>
                <a:gdLst/>
                <a:ahLst/>
                <a:cxnLst/>
                <a:rect r="r" b="b" t="t" l="l"/>
                <a:pathLst>
                  <a:path h="1949503" w="18306316">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name="TextBox 25" id="25"/>
          <p:cNvSpPr txBox="true"/>
          <p:nvPr/>
        </p:nvSpPr>
        <p:spPr>
          <a:xfrm rot="0">
            <a:off x="1558893" y="1278255"/>
            <a:ext cx="687909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26" id="26"/>
          <p:cNvSpPr txBox="true"/>
          <p:nvPr/>
        </p:nvSpPr>
        <p:spPr>
          <a:xfrm rot="0">
            <a:off x="9144000" y="1335405"/>
            <a:ext cx="7585107"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065510" y="1974051"/>
            <a:ext cx="6734132" cy="6343991"/>
            <a:chOff x="0" y="0"/>
            <a:chExt cx="8978842" cy="8458655"/>
          </a:xfrm>
        </p:grpSpPr>
        <p:sp>
          <p:nvSpPr>
            <p:cNvPr name="TextBox 3" id="3"/>
            <p:cNvSpPr txBox="true"/>
            <p:nvPr/>
          </p:nvSpPr>
          <p:spPr>
            <a:xfrm rot="0">
              <a:off x="6568941" y="-38100"/>
              <a:ext cx="838364"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1</a:t>
              </a:r>
            </a:p>
            <a:p>
              <a:pPr algn="ctr" marL="0" indent="0" lvl="0">
                <a:lnSpc>
                  <a:spcPts val="2520"/>
                </a:lnSpc>
                <a:spcBef>
                  <a:spcPct val="0"/>
                </a:spcBef>
              </a:pPr>
              <a:r>
                <a:rPr lang="en-US" sz="1800" u="none">
                  <a:solidFill>
                    <a:srgbClr val="000000"/>
                  </a:solidFill>
                  <a:latin typeface="Public Sans"/>
                </a:rPr>
                <a:t>20%</a:t>
              </a:r>
            </a:p>
          </p:txBody>
        </p:sp>
        <p:sp>
          <p:nvSpPr>
            <p:cNvPr name="TextBox 4" id="4"/>
            <p:cNvSpPr txBox="true"/>
            <p:nvPr/>
          </p:nvSpPr>
          <p:spPr>
            <a:xfrm rot="0">
              <a:off x="8082872" y="4709948"/>
              <a:ext cx="895971"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2</a:t>
              </a:r>
            </a:p>
            <a:p>
              <a:pPr algn="ctr" marL="0" indent="0" lvl="0">
                <a:lnSpc>
                  <a:spcPts val="2520"/>
                </a:lnSpc>
                <a:spcBef>
                  <a:spcPct val="0"/>
                </a:spcBef>
              </a:pPr>
              <a:r>
                <a:rPr lang="en-US" sz="1800" u="none">
                  <a:solidFill>
                    <a:srgbClr val="000000"/>
                  </a:solidFill>
                  <a:latin typeface="Public Sans"/>
                </a:rPr>
                <a:t>20%</a:t>
              </a:r>
            </a:p>
          </p:txBody>
        </p:sp>
        <p:sp>
          <p:nvSpPr>
            <p:cNvPr name="TextBox 5" id="5"/>
            <p:cNvSpPr txBox="true"/>
            <p:nvPr/>
          </p:nvSpPr>
          <p:spPr>
            <a:xfrm rot="0">
              <a:off x="4038722" y="7644404"/>
              <a:ext cx="906407"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3</a:t>
              </a:r>
            </a:p>
            <a:p>
              <a:pPr algn="ctr" marL="0" indent="0" lvl="0">
                <a:lnSpc>
                  <a:spcPts val="2520"/>
                </a:lnSpc>
                <a:spcBef>
                  <a:spcPct val="0"/>
                </a:spcBef>
              </a:pPr>
              <a:r>
                <a:rPr lang="en-US" sz="1800" u="none">
                  <a:solidFill>
                    <a:srgbClr val="000000"/>
                  </a:solidFill>
                  <a:latin typeface="Public Sans"/>
                </a:rPr>
                <a:t>20%</a:t>
              </a:r>
            </a:p>
          </p:txBody>
        </p:sp>
        <p:sp>
          <p:nvSpPr>
            <p:cNvPr name="TextBox 6" id="6"/>
            <p:cNvSpPr txBox="true"/>
            <p:nvPr/>
          </p:nvSpPr>
          <p:spPr>
            <a:xfrm rot="0">
              <a:off x="0" y="4709948"/>
              <a:ext cx="905989"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4</a:t>
              </a:r>
            </a:p>
            <a:p>
              <a:pPr algn="ctr" marL="0" indent="0" lvl="0">
                <a:lnSpc>
                  <a:spcPts val="2520"/>
                </a:lnSpc>
                <a:spcBef>
                  <a:spcPct val="0"/>
                </a:spcBef>
              </a:pPr>
              <a:r>
                <a:rPr lang="en-US" sz="1800" u="none">
                  <a:solidFill>
                    <a:srgbClr val="000000"/>
                  </a:solidFill>
                  <a:latin typeface="Public Sans"/>
                </a:rPr>
                <a:t>20%</a:t>
              </a:r>
            </a:p>
          </p:txBody>
        </p:sp>
        <p:sp>
          <p:nvSpPr>
            <p:cNvPr name="TextBox 7" id="7"/>
            <p:cNvSpPr txBox="true"/>
            <p:nvPr/>
          </p:nvSpPr>
          <p:spPr>
            <a:xfrm rot="0">
              <a:off x="1540926" y="-38100"/>
              <a:ext cx="909607"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5</a:t>
              </a:r>
            </a:p>
            <a:p>
              <a:pPr algn="ctr" marL="0" indent="0" lvl="0">
                <a:lnSpc>
                  <a:spcPts val="2520"/>
                </a:lnSpc>
                <a:spcBef>
                  <a:spcPct val="0"/>
                </a:spcBef>
              </a:pPr>
              <a:r>
                <a:rPr lang="en-US" sz="1800" u="none">
                  <a:solidFill>
                    <a:srgbClr val="000000"/>
                  </a:solidFill>
                  <a:latin typeface="Public Sans"/>
                </a:rPr>
                <a:t>20%</a:t>
              </a:r>
            </a:p>
          </p:txBody>
        </p:sp>
        <p:grpSp>
          <p:nvGrpSpPr>
            <p:cNvPr name="Group 8" id="8"/>
            <p:cNvGrpSpPr>
              <a:grpSpLocks noChangeAspect="true"/>
            </p:cNvGrpSpPr>
            <p:nvPr/>
          </p:nvGrpSpPr>
          <p:grpSpPr>
            <a:xfrm rot="0">
              <a:off x="885222" y="217092"/>
              <a:ext cx="7213407" cy="7213407"/>
              <a:chOff x="0" y="0"/>
              <a:chExt cx="2540000" cy="2540000"/>
            </a:xfrm>
          </p:grpSpPr>
          <p:sp>
            <p:nvSpPr>
              <p:cNvPr name="Freeform 9" id="9"/>
              <p:cNvSpPr/>
              <p:nvPr/>
            </p:nvSpPr>
            <p:spPr>
              <a:xfrm>
                <a:off x="1270000" y="0"/>
                <a:ext cx="1225947" cy="1270000"/>
              </a:xfrm>
              <a:custGeom>
                <a:avLst/>
                <a:gdLst/>
                <a:ahLst/>
                <a:cxnLst/>
                <a:rect r="r" b="b" t="t" l="l"/>
                <a:pathLst>
                  <a:path h="1270000" w="1225947">
                    <a:moveTo>
                      <a:pt x="0" y="0"/>
                    </a:moveTo>
                    <a:cubicBezTo>
                      <a:pt x="573695" y="0"/>
                      <a:pt x="1076156" y="384611"/>
                      <a:pt x="1225947" y="938406"/>
                    </a:cubicBezTo>
                    <a:lnTo>
                      <a:pt x="0" y="1270000"/>
                    </a:lnTo>
                    <a:close/>
                  </a:path>
                </a:pathLst>
              </a:custGeom>
              <a:solidFill>
                <a:srgbClr val="000000"/>
              </a:solidFill>
            </p:spPr>
          </p:sp>
          <p:sp>
            <p:nvSpPr>
              <p:cNvPr name="Freeform 10" id="10"/>
              <p:cNvSpPr/>
              <p:nvPr/>
            </p:nvSpPr>
            <p:spPr>
              <a:xfrm>
                <a:off x="1270000" y="877548"/>
                <a:ext cx="1385123" cy="1455928"/>
              </a:xfrm>
              <a:custGeom>
                <a:avLst/>
                <a:gdLst/>
                <a:ahLst/>
                <a:cxnLst/>
                <a:rect r="r" b="b" t="t" l="l"/>
                <a:pathLst>
                  <a:path h="1455928" w="1385123">
                    <a:moveTo>
                      <a:pt x="1207842" y="0"/>
                    </a:moveTo>
                    <a:cubicBezTo>
                      <a:pt x="1385123" y="545617"/>
                      <a:pt x="1174606" y="1142337"/>
                      <a:pt x="694203" y="1455928"/>
                    </a:cubicBezTo>
                    <a:lnTo>
                      <a:pt x="0" y="392452"/>
                    </a:lnTo>
                    <a:close/>
                  </a:path>
                </a:pathLst>
              </a:custGeom>
              <a:solidFill>
                <a:srgbClr val="262626"/>
              </a:solidFill>
            </p:spPr>
          </p:sp>
          <p:sp>
            <p:nvSpPr>
              <p:cNvPr name="Freeform 11" id="11"/>
              <p:cNvSpPr/>
              <p:nvPr/>
            </p:nvSpPr>
            <p:spPr>
              <a:xfrm>
                <a:off x="473094" y="1270000"/>
                <a:ext cx="1543393" cy="1364661"/>
              </a:xfrm>
              <a:custGeom>
                <a:avLst/>
                <a:gdLst/>
                <a:ahLst/>
                <a:cxnLst/>
                <a:rect r="r" b="b" t="t" l="l"/>
                <a:pathLst>
                  <a:path h="1364661" w="1543393">
                    <a:moveTo>
                      <a:pt x="1543393" y="1027452"/>
                    </a:moveTo>
                    <a:cubicBezTo>
                      <a:pt x="1079264" y="1364661"/>
                      <a:pt x="446696" y="1348844"/>
                      <a:pt x="0" y="988859"/>
                    </a:cubicBezTo>
                    <a:lnTo>
                      <a:pt x="796906" y="0"/>
                    </a:lnTo>
                    <a:close/>
                  </a:path>
                </a:pathLst>
              </a:custGeom>
              <a:solidFill>
                <a:srgbClr val="474747"/>
              </a:solidFill>
            </p:spPr>
          </p:sp>
          <p:sp>
            <p:nvSpPr>
              <p:cNvPr name="Freeform 12" id="12"/>
              <p:cNvSpPr/>
              <p:nvPr/>
            </p:nvSpPr>
            <p:spPr>
              <a:xfrm>
                <a:off x="-121047" y="817672"/>
                <a:ext cx="1391047" cy="1479780"/>
              </a:xfrm>
              <a:custGeom>
                <a:avLst/>
                <a:gdLst/>
                <a:ahLst/>
                <a:cxnLst/>
                <a:rect r="r" b="b" t="t" l="l"/>
                <a:pathLst>
                  <a:path h="1479780" w="1391047">
                    <a:moveTo>
                      <a:pt x="644560" y="1479780"/>
                    </a:moveTo>
                    <a:cubicBezTo>
                      <a:pt x="180430" y="1142570"/>
                      <a:pt x="0" y="536074"/>
                      <a:pt x="204329" y="0"/>
                    </a:cubicBezTo>
                    <a:lnTo>
                      <a:pt x="1391047" y="452328"/>
                    </a:lnTo>
                    <a:close/>
                  </a:path>
                </a:pathLst>
              </a:custGeom>
              <a:solidFill>
                <a:srgbClr val="6B6B6B"/>
              </a:solidFill>
            </p:spPr>
          </p:sp>
          <p:sp>
            <p:nvSpPr>
              <p:cNvPr name="Freeform 13" id="13"/>
              <p:cNvSpPr/>
              <p:nvPr/>
            </p:nvSpPr>
            <p:spPr>
              <a:xfrm>
                <a:off x="62158" y="0"/>
                <a:ext cx="1207842" cy="1270000"/>
              </a:xfrm>
              <a:custGeom>
                <a:avLst/>
                <a:gdLst/>
                <a:ahLst/>
                <a:cxnLst/>
                <a:rect r="r" b="b" t="t" l="l"/>
                <a:pathLst>
                  <a:path h="1270000" w="1207842">
                    <a:moveTo>
                      <a:pt x="0" y="877548"/>
                    </a:moveTo>
                    <a:cubicBezTo>
                      <a:pt x="170006" y="354324"/>
                      <a:pt x="657564" y="55"/>
                      <a:pt x="1207715" y="0"/>
                    </a:cubicBezTo>
                    <a:lnTo>
                      <a:pt x="1207842" y="1270000"/>
                    </a:lnTo>
                    <a:close/>
                  </a:path>
                </a:pathLst>
              </a:custGeom>
              <a:solidFill>
                <a:srgbClr val="919191"/>
              </a:solidFill>
            </p:spPr>
          </p:sp>
        </p:grpSp>
      </p:grpSp>
      <p:sp>
        <p:nvSpPr>
          <p:cNvPr name="TextBox 14" id="14"/>
          <p:cNvSpPr txBox="true"/>
          <p:nvPr/>
        </p:nvSpPr>
        <p:spPr>
          <a:xfrm rot="0">
            <a:off x="11202980" y="2814638"/>
            <a:ext cx="4975257"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15" id="15"/>
          <p:cNvSpPr txBox="true"/>
          <p:nvPr/>
        </p:nvSpPr>
        <p:spPr>
          <a:xfrm rot="0">
            <a:off x="11202980" y="6588442"/>
            <a:ext cx="49752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17320" y="1249997"/>
            <a:ext cx="3655060" cy="1827530"/>
            <a:chOff x="0" y="0"/>
            <a:chExt cx="4873413" cy="2436707"/>
          </a:xfrm>
        </p:grpSpPr>
        <p:sp>
          <p:nvSpPr>
            <p:cNvPr name="TextBox 3" id="3"/>
            <p:cNvSpPr txBox="true"/>
            <p:nvPr/>
          </p:nvSpPr>
          <p:spPr>
            <a:xfrm rot="0">
              <a:off x="1816907" y="1669806"/>
              <a:ext cx="1239599"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30%</a:t>
              </a:r>
            </a:p>
          </p:txBody>
        </p:sp>
        <p:grpSp>
          <p:nvGrpSpPr>
            <p:cNvPr name="Group 4" id="4"/>
            <p:cNvGrpSpPr>
              <a:grpSpLocks noChangeAspect="true"/>
            </p:cNvGrpSpPr>
            <p:nvPr/>
          </p:nvGrpSpPr>
          <p:grpSpPr>
            <a:xfrm rot="0">
              <a:off x="0" y="0"/>
              <a:ext cx="4873413" cy="2436707"/>
              <a:chOff x="0" y="0"/>
              <a:chExt cx="2540000" cy="1270000"/>
            </a:xfrm>
          </p:grpSpPr>
          <p:sp>
            <p:nvSpPr>
              <p:cNvPr name="Freeform 5" id="5"/>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6" id="6"/>
              <p:cNvSpPr/>
              <p:nvPr/>
            </p:nvSpPr>
            <p:spPr>
              <a:xfrm>
                <a:off x="725" y="269795"/>
                <a:ext cx="587304" cy="1004735"/>
              </a:xfrm>
              <a:custGeom>
                <a:avLst/>
                <a:gdLst/>
                <a:ahLst/>
                <a:cxnLst/>
                <a:rect r="r" b="b" t="t" l="l"/>
                <a:pathLst>
                  <a:path h="1004735" w="587304">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name="Group 7" id="7"/>
          <p:cNvGrpSpPr/>
          <p:nvPr/>
        </p:nvGrpSpPr>
        <p:grpSpPr>
          <a:xfrm rot="0">
            <a:off x="1417320" y="4142422"/>
            <a:ext cx="3655060" cy="1827530"/>
            <a:chOff x="0" y="0"/>
            <a:chExt cx="4873413" cy="2436707"/>
          </a:xfrm>
        </p:grpSpPr>
        <p:sp>
          <p:nvSpPr>
            <p:cNvPr name="TextBox 8" id="8"/>
            <p:cNvSpPr txBox="true"/>
            <p:nvPr/>
          </p:nvSpPr>
          <p:spPr>
            <a:xfrm rot="0">
              <a:off x="1819116" y="1669806"/>
              <a:ext cx="1235181"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60%</a:t>
              </a:r>
            </a:p>
          </p:txBody>
        </p:sp>
        <p:grpSp>
          <p:nvGrpSpPr>
            <p:cNvPr name="Group 9" id="9"/>
            <p:cNvGrpSpPr>
              <a:grpSpLocks noChangeAspect="true"/>
            </p:cNvGrpSpPr>
            <p:nvPr/>
          </p:nvGrpSpPr>
          <p:grpSpPr>
            <a:xfrm rot="0">
              <a:off x="0" y="0"/>
              <a:ext cx="4873413" cy="2436707"/>
              <a:chOff x="0" y="0"/>
              <a:chExt cx="2540000" cy="1270000"/>
            </a:xfrm>
          </p:grpSpPr>
          <p:sp>
            <p:nvSpPr>
              <p:cNvPr name="Freeform 10" id="10"/>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11" id="11"/>
              <p:cNvSpPr/>
              <p:nvPr/>
            </p:nvSpPr>
            <p:spPr>
              <a:xfrm>
                <a:off x="725" y="-54063"/>
                <a:ext cx="1646038" cy="1328593"/>
              </a:xfrm>
              <a:custGeom>
                <a:avLst/>
                <a:gdLst/>
                <a:ahLst/>
                <a:cxnLst/>
                <a:rect r="r" b="b" t="t" l="l"/>
                <a:pathLst>
                  <a:path h="1328593" w="1646038">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name="Group 12" id="12"/>
          <p:cNvGrpSpPr/>
          <p:nvPr/>
        </p:nvGrpSpPr>
        <p:grpSpPr>
          <a:xfrm rot="0">
            <a:off x="1417320" y="7209472"/>
            <a:ext cx="3655060" cy="1827530"/>
            <a:chOff x="0" y="0"/>
            <a:chExt cx="4873413" cy="2436707"/>
          </a:xfrm>
        </p:grpSpPr>
        <p:sp>
          <p:nvSpPr>
            <p:cNvPr name="TextBox 13" id="13"/>
            <p:cNvSpPr txBox="true"/>
            <p:nvPr/>
          </p:nvSpPr>
          <p:spPr>
            <a:xfrm rot="0">
              <a:off x="1818505" y="1669806"/>
              <a:ext cx="1236403"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90%</a:t>
              </a:r>
            </a:p>
          </p:txBody>
        </p:sp>
        <p:grpSp>
          <p:nvGrpSpPr>
            <p:cNvPr name="Group 14" id="14"/>
            <p:cNvGrpSpPr>
              <a:grpSpLocks noChangeAspect="true"/>
            </p:cNvGrpSpPr>
            <p:nvPr/>
          </p:nvGrpSpPr>
          <p:grpSpPr>
            <a:xfrm rot="0">
              <a:off x="0" y="0"/>
              <a:ext cx="4873413" cy="2436707"/>
              <a:chOff x="0" y="0"/>
              <a:chExt cx="2540000" cy="1270000"/>
            </a:xfrm>
          </p:grpSpPr>
          <p:sp>
            <p:nvSpPr>
              <p:cNvPr name="Freeform 15" id="15"/>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16" id="16"/>
              <p:cNvSpPr/>
              <p:nvPr/>
            </p:nvSpPr>
            <p:spPr>
              <a:xfrm>
                <a:off x="725" y="-77312"/>
                <a:ext cx="2459795" cy="1351842"/>
              </a:xfrm>
              <a:custGeom>
                <a:avLst/>
                <a:gdLst/>
                <a:ahLst/>
                <a:cxnLst/>
                <a:rect r="r" b="b" t="t" l="l"/>
                <a:pathLst>
                  <a:path h="1351842" w="2459795">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name="TextBox 17" id="17"/>
          <p:cNvSpPr txBox="true"/>
          <p:nvPr/>
        </p:nvSpPr>
        <p:spPr>
          <a:xfrm rot="0">
            <a:off x="12284043" y="1085850"/>
            <a:ext cx="4975257" cy="3181350"/>
          </a:xfrm>
          <a:prstGeom prst="rect">
            <a:avLst/>
          </a:prstGeom>
        </p:spPr>
        <p:txBody>
          <a:bodyPr anchor="t" rtlCol="false" tIns="0" lIns="0" bIns="0" rIns="0">
            <a:spAutoFit/>
          </a:bodyPr>
          <a:lstStyle/>
          <a:p>
            <a:pPr algn="r">
              <a:lnSpc>
                <a:spcPts val="8250"/>
              </a:lnSpc>
            </a:pPr>
            <a:r>
              <a:rPr lang="en-US" sz="7500">
                <a:solidFill>
                  <a:srgbClr val="000000"/>
                </a:solidFill>
                <a:latin typeface="Public Sans Bold"/>
              </a:rPr>
              <a:t>Write</a:t>
            </a:r>
          </a:p>
          <a:p>
            <a:pPr algn="r" marL="0" indent="0" lvl="0">
              <a:lnSpc>
                <a:spcPts val="8250"/>
              </a:lnSpc>
            </a:pPr>
            <a:r>
              <a:rPr lang="en-US" sz="7500">
                <a:solidFill>
                  <a:srgbClr val="000000"/>
                </a:solidFill>
                <a:latin typeface="Public Sans Bold"/>
              </a:rPr>
              <a:t>your topic or idea</a:t>
            </a:r>
          </a:p>
        </p:txBody>
      </p:sp>
      <p:sp>
        <p:nvSpPr>
          <p:cNvPr name="TextBox 18" id="18"/>
          <p:cNvSpPr txBox="true"/>
          <p:nvPr/>
        </p:nvSpPr>
        <p:spPr>
          <a:xfrm rot="0">
            <a:off x="12284043" y="4764405"/>
            <a:ext cx="4975257" cy="941070"/>
          </a:xfrm>
          <a:prstGeom prst="rect">
            <a:avLst/>
          </a:prstGeom>
        </p:spPr>
        <p:txBody>
          <a:bodyPr anchor="t" rtlCol="false" tIns="0" lIns="0" bIns="0" rIns="0">
            <a:spAutoFit/>
          </a:bodyPr>
          <a:lstStyle/>
          <a:p>
            <a:pPr algn="r">
              <a:lnSpc>
                <a:spcPts val="3779"/>
              </a:lnSpc>
            </a:pPr>
            <a:r>
              <a:rPr lang="en-US" sz="2700">
                <a:solidFill>
                  <a:srgbClr val="9B9B9B"/>
                </a:solidFill>
                <a:latin typeface="Public Sans"/>
              </a:rPr>
              <a:t>Briefly elaborate on what</a:t>
            </a:r>
          </a:p>
          <a:p>
            <a:pPr algn="r" marL="0" indent="0" lvl="0">
              <a:lnSpc>
                <a:spcPts val="3779"/>
              </a:lnSpc>
              <a:spcBef>
                <a:spcPct val="0"/>
              </a:spcBef>
            </a:pPr>
            <a:r>
              <a:rPr lang="en-US" sz="2700">
                <a:solidFill>
                  <a:srgbClr val="9B9B9B"/>
                </a:solidFill>
                <a:latin typeface="Public Sans"/>
              </a:rPr>
              <a:t>you want to discuss. </a:t>
            </a:r>
          </a:p>
        </p:txBody>
      </p:sp>
      <p:sp>
        <p:nvSpPr>
          <p:cNvPr name="TextBox 19" id="19"/>
          <p:cNvSpPr txBox="true"/>
          <p:nvPr/>
        </p:nvSpPr>
        <p:spPr>
          <a:xfrm rot="0">
            <a:off x="6378348" y="1596496"/>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sp>
        <p:nvSpPr>
          <p:cNvPr name="TextBox 20" id="20"/>
          <p:cNvSpPr txBox="true"/>
          <p:nvPr/>
        </p:nvSpPr>
        <p:spPr>
          <a:xfrm rot="0">
            <a:off x="6378348" y="4488921"/>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sp>
        <p:nvSpPr>
          <p:cNvPr name="TextBox 21" id="21"/>
          <p:cNvSpPr txBox="true"/>
          <p:nvPr/>
        </p:nvSpPr>
        <p:spPr>
          <a:xfrm rot="0">
            <a:off x="6378348" y="7555971"/>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grpSp>
        <p:nvGrpSpPr>
          <p:cNvPr name="Group 22" id="22"/>
          <p:cNvGrpSpPr/>
          <p:nvPr/>
        </p:nvGrpSpPr>
        <p:grpSpPr>
          <a:xfrm rot="0">
            <a:off x="9917752" y="7466970"/>
            <a:ext cx="7715250" cy="1312536"/>
            <a:chOff x="0" y="0"/>
            <a:chExt cx="10287000" cy="1750048"/>
          </a:xfrm>
        </p:grpSpPr>
        <p:grpSp>
          <p:nvGrpSpPr>
            <p:cNvPr name="Group 23" id="23"/>
            <p:cNvGrpSpPr>
              <a:grpSpLocks noChangeAspect="true"/>
            </p:cNvGrpSpPr>
            <p:nvPr/>
          </p:nvGrpSpPr>
          <p:grpSpPr>
            <a:xfrm rot="0">
              <a:off x="0" y="0"/>
              <a:ext cx="10287000" cy="1750048"/>
              <a:chOff x="0" y="0"/>
              <a:chExt cx="13271500" cy="2257778"/>
            </a:xfrm>
          </p:grpSpPr>
          <p:sp>
            <p:nvSpPr>
              <p:cNvPr name="Freeform 24" id="24"/>
              <p:cNvSpPr/>
              <p:nvPr/>
            </p:nvSpPr>
            <p:spPr>
              <a:xfrm>
                <a:off x="16351" y="0"/>
                <a:ext cx="9238228" cy="2257821"/>
              </a:xfrm>
              <a:custGeom>
                <a:avLst/>
                <a:gdLst/>
                <a:ahLst/>
                <a:cxnLst/>
                <a:rect r="r" b="b" t="t" l="l"/>
                <a:pathLst>
                  <a:path h="2257821" w="923822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name="Freeform 25" id="25"/>
              <p:cNvSpPr/>
              <p:nvPr/>
            </p:nvSpPr>
            <p:spPr>
              <a:xfrm>
                <a:off x="9350851" y="0"/>
                <a:ext cx="3904227" cy="2257821"/>
              </a:xfrm>
              <a:custGeom>
                <a:avLst/>
                <a:gdLst/>
                <a:ahLst/>
                <a:cxnLst/>
                <a:rect r="r" b="b" t="t" l="l"/>
                <a:pathLst>
                  <a:path h="2257821" w="3904227">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609" r="0" b="22368"/>
          <a:stretch>
            <a:fillRect/>
          </a:stretch>
        </p:blipFill>
        <p:spPr>
          <a:xfrm flipH="false" flipV="false" rot="0">
            <a:off x="7876683" y="1705020"/>
            <a:ext cx="8985629" cy="6876959"/>
          </a:xfrm>
          <a:prstGeom prst="rect">
            <a:avLst/>
          </a:prstGeom>
        </p:spPr>
      </p:pic>
      <p:sp>
        <p:nvSpPr>
          <p:cNvPr name="TextBox 3" id="3"/>
          <p:cNvSpPr txBox="true"/>
          <p:nvPr/>
        </p:nvSpPr>
        <p:spPr>
          <a:xfrm rot="0">
            <a:off x="1425688" y="1762170"/>
            <a:ext cx="4688341" cy="31813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425688" y="7640910"/>
            <a:ext cx="4280127" cy="94107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7154233" cy="8229600"/>
            <a:chOff x="0" y="0"/>
            <a:chExt cx="9538978" cy="10972800"/>
          </a:xfrm>
        </p:grpSpPr>
        <p:pic>
          <p:nvPicPr>
            <p:cNvPr name="Picture 3" id="3"/>
            <p:cNvPicPr>
              <a:picLocks noChangeAspect="true"/>
            </p:cNvPicPr>
            <p:nvPr/>
          </p:nvPicPr>
          <p:blipFill>
            <a:blip r:embed="rId2"/>
            <a:srcRect l="0" t="14632" r="0" b="31179"/>
            <a:stretch>
              <a:fillRect/>
            </a:stretch>
          </p:blipFill>
          <p:spPr>
            <a:xfrm>
              <a:off x="0" y="0"/>
              <a:ext cx="9538978" cy="5168900"/>
            </a:xfrm>
            <a:prstGeom prst="rect">
              <a:avLst/>
            </a:prstGeom>
          </p:spPr>
        </p:pic>
        <p:pic>
          <p:nvPicPr>
            <p:cNvPr name="Picture 4" id="4"/>
            <p:cNvPicPr>
              <a:picLocks noChangeAspect="true"/>
            </p:cNvPicPr>
            <p:nvPr/>
          </p:nvPicPr>
          <p:blipFill>
            <a:blip r:embed="rId3"/>
            <a:srcRect l="0" t="12179" r="0" b="6028"/>
            <a:stretch>
              <a:fillRect/>
            </a:stretch>
          </p:blipFill>
          <p:spPr>
            <a:xfrm>
              <a:off x="0" y="5803900"/>
              <a:ext cx="9538978" cy="5168900"/>
            </a:xfrm>
            <a:prstGeom prst="rect">
              <a:avLst/>
            </a:prstGeom>
          </p:spPr>
        </p:pic>
      </p:grpSp>
      <p:sp>
        <p:nvSpPr>
          <p:cNvPr name="TextBox 5" id="5"/>
          <p:cNvSpPr txBox="true"/>
          <p:nvPr/>
        </p:nvSpPr>
        <p:spPr>
          <a:xfrm rot="0">
            <a:off x="9693048" y="3701188"/>
            <a:ext cx="7566252" cy="213360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 your</a:t>
            </a:r>
          </a:p>
          <a:p>
            <a:pPr marL="0" indent="0" lvl="0">
              <a:lnSpc>
                <a:spcPts val="8250"/>
              </a:lnSpc>
            </a:pPr>
            <a:r>
              <a:rPr lang="en-US" sz="7500">
                <a:solidFill>
                  <a:srgbClr val="000000"/>
                </a:solidFill>
                <a:latin typeface="Public Sans Bold"/>
              </a:rPr>
              <a:t>topic or idea</a:t>
            </a:r>
          </a:p>
        </p:txBody>
      </p:sp>
      <p:sp>
        <p:nvSpPr>
          <p:cNvPr name="TextBox 6" id="6"/>
          <p:cNvSpPr txBox="true"/>
          <p:nvPr/>
        </p:nvSpPr>
        <p:spPr>
          <a:xfrm rot="0">
            <a:off x="9693048" y="6178142"/>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9468" y="4105275"/>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1697380" y="2664343"/>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1697380" y="3288382"/>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9940018" y="2788168"/>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6" id="6"/>
          <p:cNvSpPr txBox="true"/>
          <p:nvPr/>
        </p:nvSpPr>
        <p:spPr>
          <a:xfrm rot="0">
            <a:off x="11697380" y="608802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11697380" y="6712067"/>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9940018" y="621185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7213" r="25771" b="0"/>
          <a:stretch>
            <a:fillRect/>
          </a:stretch>
        </p:blipFill>
        <p:spPr>
          <a:xfrm>
            <a:off x="0" y="0"/>
            <a:ext cx="18288000" cy="10287000"/>
          </a:xfrm>
          <a:prstGeom prst="rect">
            <a:avLst/>
          </a:prstGeom>
        </p:spPr>
      </p:pic>
      <p:sp>
        <p:nvSpPr>
          <p:cNvPr name="TextBox 3" id="3"/>
          <p:cNvSpPr txBox="true"/>
          <p:nvPr/>
        </p:nvSpPr>
        <p:spPr>
          <a:xfrm rot="0">
            <a:off x="1355271" y="4533900"/>
            <a:ext cx="7430269" cy="1295400"/>
          </a:xfrm>
          <a:prstGeom prst="rect">
            <a:avLst/>
          </a:prstGeom>
        </p:spPr>
        <p:txBody>
          <a:bodyPr anchor="t" rtlCol="false" tIns="0" lIns="0" bIns="0" rIns="0">
            <a:spAutoFit/>
          </a:bodyPr>
          <a:lstStyle/>
          <a:p>
            <a:pPr marL="0" indent="0" lvl="0">
              <a:lnSpc>
                <a:spcPts val="9900"/>
              </a:lnSpc>
            </a:pPr>
            <a:r>
              <a:rPr lang="en-US" sz="9000">
                <a:solidFill>
                  <a:srgbClr val="000000"/>
                </a:solidFill>
                <a:latin typeface="Public Sans Bold"/>
              </a:rPr>
              <a:t>Methodology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4147" r="0" b="17534"/>
          <a:stretch>
            <a:fillRect/>
          </a:stretch>
        </p:blipFill>
        <p:spPr>
          <a:xfrm flipH="false" flipV="false" rot="0">
            <a:off x="1028700" y="1028700"/>
            <a:ext cx="16230600" cy="4459922"/>
          </a:xfrm>
          <a:prstGeom prst="rect">
            <a:avLst/>
          </a:prstGeom>
        </p:spPr>
      </p:pic>
      <p:sp>
        <p:nvSpPr>
          <p:cNvPr name="TextBox 3" id="3"/>
          <p:cNvSpPr txBox="true"/>
          <p:nvPr/>
        </p:nvSpPr>
        <p:spPr>
          <a:xfrm rot="0">
            <a:off x="2549298" y="7315744"/>
            <a:ext cx="14710002" cy="1085850"/>
          </a:xfrm>
          <a:prstGeom prst="rect">
            <a:avLst/>
          </a:prstGeom>
        </p:spPr>
        <p:txBody>
          <a:bodyPr anchor="t" rtlCol="false" tIns="0" lIns="0" bIns="0" rIns="0">
            <a:spAutoFit/>
          </a:bodyPr>
          <a:lstStyle/>
          <a:p>
            <a:pPr algn="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2549298" y="8793480"/>
            <a:ext cx="14710002" cy="464820"/>
          </a:xfrm>
          <a:prstGeom prst="rect">
            <a:avLst/>
          </a:prstGeom>
        </p:spPr>
        <p:txBody>
          <a:bodyPr anchor="t" rtlCol="false" tIns="0" lIns="0" bIns="0" rIns="0">
            <a:spAutoFit/>
          </a:bodyPr>
          <a:lstStyle/>
          <a:p>
            <a:pPr algn="r"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413823" y="6257989"/>
            <a:ext cx="4003460" cy="786645"/>
            <a:chOff x="0" y="0"/>
            <a:chExt cx="5337947" cy="1048860"/>
          </a:xfrm>
        </p:grpSpPr>
        <p:grpSp>
          <p:nvGrpSpPr>
            <p:cNvPr name="Group 3" id="3"/>
            <p:cNvGrpSpPr>
              <a:grpSpLocks noChangeAspect="true"/>
            </p:cNvGrpSpPr>
            <p:nvPr/>
          </p:nvGrpSpPr>
          <p:grpSpPr>
            <a:xfrm rot="0">
              <a:off x="0" y="0"/>
              <a:ext cx="5337947" cy="1048860"/>
              <a:chOff x="0" y="0"/>
              <a:chExt cx="9525000" cy="1871579"/>
            </a:xfrm>
          </p:grpSpPr>
          <p:sp>
            <p:nvSpPr>
              <p:cNvPr name="Freeform 4" id="4"/>
              <p:cNvSpPr/>
              <p:nvPr/>
            </p:nvSpPr>
            <p:spPr>
              <a:xfrm>
                <a:off x="3830" y="0"/>
                <a:ext cx="7866320" cy="1871601"/>
              </a:xfrm>
              <a:custGeom>
                <a:avLst/>
                <a:gdLst/>
                <a:ahLst/>
                <a:cxnLst/>
                <a:rect r="r" b="b" t="t" l="l"/>
                <a:pathLst>
                  <a:path h="1871601" w="7866320">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name="Freeform 5" id="5"/>
              <p:cNvSpPr/>
              <p:nvPr/>
            </p:nvSpPr>
            <p:spPr>
              <a:xfrm>
                <a:off x="8258830" y="0"/>
                <a:ext cx="1262320" cy="1871601"/>
              </a:xfrm>
              <a:custGeom>
                <a:avLst/>
                <a:gdLst/>
                <a:ahLst/>
                <a:cxnLst/>
                <a:rect r="r" b="b" t="t" l="l"/>
                <a:pathLst>
                  <a:path h="1871601" w="1262320">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name="Group 6" id="6"/>
          <p:cNvGrpSpPr/>
          <p:nvPr/>
        </p:nvGrpSpPr>
        <p:grpSpPr>
          <a:xfrm rot="0">
            <a:off x="9413823" y="1565732"/>
            <a:ext cx="4114867" cy="877838"/>
            <a:chOff x="0" y="0"/>
            <a:chExt cx="5486490" cy="1170451"/>
          </a:xfrm>
        </p:grpSpPr>
        <p:grpSp>
          <p:nvGrpSpPr>
            <p:cNvPr name="Group 7" id="7"/>
            <p:cNvGrpSpPr>
              <a:grpSpLocks noChangeAspect="true"/>
            </p:cNvGrpSpPr>
            <p:nvPr/>
          </p:nvGrpSpPr>
          <p:grpSpPr>
            <a:xfrm rot="0">
              <a:off x="0" y="0"/>
              <a:ext cx="5486490" cy="1170451"/>
              <a:chOff x="0" y="0"/>
              <a:chExt cx="9525000" cy="2032000"/>
            </a:xfrm>
          </p:grpSpPr>
          <p:sp>
            <p:nvSpPr>
              <p:cNvPr name="Freeform 8" id="8"/>
              <p:cNvSpPr/>
              <p:nvPr/>
            </p:nvSpPr>
            <p:spPr>
              <a:xfrm>
                <a:off x="47180" y="31750"/>
                <a:ext cx="4477322" cy="1968500"/>
              </a:xfrm>
              <a:custGeom>
                <a:avLst/>
                <a:gdLst/>
                <a:ahLst/>
                <a:cxnLst/>
                <a:rect r="r" b="b" t="t" l="l"/>
                <a:pathLst>
                  <a:path h="1968500" w="4477322">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name="Freeform 9" id="9"/>
              <p:cNvSpPr/>
              <p:nvPr/>
            </p:nvSpPr>
            <p:spPr>
              <a:xfrm>
                <a:off x="5000180" y="31750"/>
                <a:ext cx="4477322" cy="1968500"/>
              </a:xfrm>
              <a:custGeom>
                <a:avLst/>
                <a:gdLst/>
                <a:ahLst/>
                <a:cxnLst/>
                <a:rect r="r" b="b" t="t" l="l"/>
                <a:pathLst>
                  <a:path h="1968500" w="4477322">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name="TextBox 10" id="10"/>
          <p:cNvSpPr txBox="true"/>
          <p:nvPr/>
        </p:nvSpPr>
        <p:spPr>
          <a:xfrm rot="0">
            <a:off x="1650825" y="1622882"/>
            <a:ext cx="5374141"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11" id="11"/>
          <p:cNvSpPr txBox="true"/>
          <p:nvPr/>
        </p:nvSpPr>
        <p:spPr>
          <a:xfrm rot="0">
            <a:off x="9413823" y="2847735"/>
            <a:ext cx="6689952" cy="698500"/>
          </a:xfrm>
          <a:prstGeom prst="rect">
            <a:avLst/>
          </a:prstGeom>
        </p:spPr>
        <p:txBody>
          <a:bodyPr anchor="t" rtlCol="false" tIns="0" lIns="0" bIns="0" rIns="0">
            <a:spAutoFit/>
          </a:bodyPr>
          <a:lstStyle/>
          <a:p>
            <a:pPr marL="0" indent="0" lvl="0">
              <a:lnSpc>
                <a:spcPts val="5600"/>
              </a:lnSpc>
              <a:spcBef>
                <a:spcPct val="0"/>
              </a:spcBef>
            </a:pPr>
            <a:r>
              <a:rPr lang="en-US" sz="4000">
                <a:solidFill>
                  <a:srgbClr val="000000"/>
                </a:solidFill>
                <a:latin typeface="Public Sans Bold"/>
              </a:rPr>
              <a:t>3 OUT OF 6</a:t>
            </a:r>
          </a:p>
        </p:txBody>
      </p:sp>
      <p:sp>
        <p:nvSpPr>
          <p:cNvPr name="TextBox 12" id="12"/>
          <p:cNvSpPr txBox="true"/>
          <p:nvPr/>
        </p:nvSpPr>
        <p:spPr>
          <a:xfrm rot="0">
            <a:off x="9413823" y="3728079"/>
            <a:ext cx="6689952"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13" id="13"/>
          <p:cNvSpPr txBox="true"/>
          <p:nvPr/>
        </p:nvSpPr>
        <p:spPr>
          <a:xfrm rot="0">
            <a:off x="9413823" y="7425633"/>
            <a:ext cx="6689952" cy="698500"/>
          </a:xfrm>
          <a:prstGeom prst="rect">
            <a:avLst/>
          </a:prstGeom>
        </p:spPr>
        <p:txBody>
          <a:bodyPr anchor="t" rtlCol="false" tIns="0" lIns="0" bIns="0" rIns="0">
            <a:spAutoFit/>
          </a:bodyPr>
          <a:lstStyle/>
          <a:p>
            <a:pPr marL="0" indent="0" lvl="0">
              <a:lnSpc>
                <a:spcPts val="5600"/>
              </a:lnSpc>
              <a:spcBef>
                <a:spcPct val="0"/>
              </a:spcBef>
            </a:pPr>
            <a:r>
              <a:rPr lang="en-US" sz="4000">
                <a:solidFill>
                  <a:srgbClr val="000000"/>
                </a:solidFill>
                <a:latin typeface="Public Sans Bold"/>
              </a:rPr>
              <a:t>5 OUT OF 6</a:t>
            </a:r>
          </a:p>
        </p:txBody>
      </p:sp>
      <p:sp>
        <p:nvSpPr>
          <p:cNvPr name="TextBox 14" id="14"/>
          <p:cNvSpPr txBox="true"/>
          <p:nvPr/>
        </p:nvSpPr>
        <p:spPr>
          <a:xfrm rot="0">
            <a:off x="9413823" y="8305978"/>
            <a:ext cx="6689952"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03437" y="4533900"/>
            <a:ext cx="12281127" cy="1295400"/>
          </a:xfrm>
          <a:prstGeom prst="rect">
            <a:avLst/>
          </a:prstGeom>
        </p:spPr>
        <p:txBody>
          <a:bodyPr anchor="t" rtlCol="false" tIns="0" lIns="0" bIns="0" rIns="0">
            <a:spAutoFit/>
          </a:bodyPr>
          <a:lstStyle/>
          <a:p>
            <a:pPr algn="ctr" marL="0" indent="0" lvl="0">
              <a:lnSpc>
                <a:spcPts val="9900"/>
              </a:lnSpc>
            </a:pPr>
            <a:r>
              <a:rPr lang="en-US" sz="9000">
                <a:solidFill>
                  <a:srgbClr val="000000"/>
                </a:solidFill>
                <a:latin typeface="Public Sans Bold"/>
              </a:rPr>
              <a:t>Add a section header</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36904" y="4524852"/>
            <a:ext cx="15214191" cy="4520506"/>
            <a:chOff x="0" y="0"/>
            <a:chExt cx="20285588" cy="6027341"/>
          </a:xfrm>
        </p:grpSpPr>
        <p:sp>
          <p:nvSpPr>
            <p:cNvPr name="TextBox 3" id="3"/>
            <p:cNvSpPr txBox="true"/>
            <p:nvPr/>
          </p:nvSpPr>
          <p:spPr>
            <a:xfrm rot="0">
              <a:off x="604662"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1</a:t>
              </a:r>
            </a:p>
          </p:txBody>
        </p:sp>
        <p:sp>
          <p:nvSpPr>
            <p:cNvPr name="TextBox 4" id="4"/>
            <p:cNvSpPr txBox="true"/>
            <p:nvPr/>
          </p:nvSpPr>
          <p:spPr>
            <a:xfrm rot="0">
              <a:off x="4639252"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2</a:t>
              </a:r>
            </a:p>
          </p:txBody>
        </p:sp>
        <p:sp>
          <p:nvSpPr>
            <p:cNvPr name="TextBox 5" id="5"/>
            <p:cNvSpPr txBox="true"/>
            <p:nvPr/>
          </p:nvSpPr>
          <p:spPr>
            <a:xfrm rot="0">
              <a:off x="867384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3</a:t>
              </a:r>
            </a:p>
          </p:txBody>
        </p:sp>
        <p:sp>
          <p:nvSpPr>
            <p:cNvPr name="TextBox 6" id="6"/>
            <p:cNvSpPr txBox="true"/>
            <p:nvPr/>
          </p:nvSpPr>
          <p:spPr>
            <a:xfrm rot="0">
              <a:off x="1270843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4</a:t>
              </a:r>
            </a:p>
          </p:txBody>
        </p:sp>
        <p:sp>
          <p:nvSpPr>
            <p:cNvPr name="TextBox 7" id="7"/>
            <p:cNvSpPr txBox="true"/>
            <p:nvPr/>
          </p:nvSpPr>
          <p:spPr>
            <a:xfrm rot="0">
              <a:off x="1674302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5</a:t>
              </a:r>
            </a:p>
          </p:txBody>
        </p:sp>
        <p:grpSp>
          <p:nvGrpSpPr>
            <p:cNvPr name="Group 8" id="8"/>
            <p:cNvGrpSpPr>
              <a:grpSpLocks noChangeAspect="true"/>
            </p:cNvGrpSpPr>
            <p:nvPr/>
          </p:nvGrpSpPr>
          <p:grpSpPr>
            <a:xfrm rot="0">
              <a:off x="604662" y="182751"/>
              <a:ext cx="19680927" cy="5326688"/>
              <a:chOff x="0" y="0"/>
              <a:chExt cx="22857753" cy="6186503"/>
            </a:xfrm>
          </p:grpSpPr>
          <p:sp>
            <p:nvSpPr>
              <p:cNvPr name="Freeform 9" id="9"/>
              <p:cNvSpPr/>
              <p:nvPr/>
            </p:nvSpPr>
            <p:spPr>
              <a:xfrm>
                <a:off x="0" y="-6350"/>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0" id="10"/>
              <p:cNvSpPr/>
              <p:nvPr/>
            </p:nvSpPr>
            <p:spPr>
              <a:xfrm>
                <a:off x="0" y="1230951"/>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1" id="11"/>
              <p:cNvSpPr/>
              <p:nvPr/>
            </p:nvSpPr>
            <p:spPr>
              <a:xfrm>
                <a:off x="0" y="2468251"/>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2" id="12"/>
              <p:cNvSpPr/>
              <p:nvPr/>
            </p:nvSpPr>
            <p:spPr>
              <a:xfrm>
                <a:off x="0" y="3705552"/>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3" id="13"/>
              <p:cNvSpPr/>
              <p:nvPr/>
            </p:nvSpPr>
            <p:spPr>
              <a:xfrm>
                <a:off x="0" y="4942852"/>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4" id="14"/>
              <p:cNvSpPr/>
              <p:nvPr/>
            </p:nvSpPr>
            <p:spPr>
              <a:xfrm>
                <a:off x="0" y="6180153"/>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grpSp>
        <p:sp>
          <p:nvSpPr>
            <p:cNvPr name="TextBox 15" id="15"/>
            <p:cNvSpPr txBox="true"/>
            <p:nvPr/>
          </p:nvSpPr>
          <p:spPr>
            <a:xfrm rot="0">
              <a:off x="0" y="-38100"/>
              <a:ext cx="452262"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50 </a:t>
              </a:r>
            </a:p>
          </p:txBody>
        </p:sp>
        <p:sp>
          <p:nvSpPr>
            <p:cNvPr name="TextBox 16" id="16"/>
            <p:cNvSpPr txBox="true"/>
            <p:nvPr/>
          </p:nvSpPr>
          <p:spPr>
            <a:xfrm rot="0">
              <a:off x="3759" y="1027238"/>
              <a:ext cx="448503"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40 </a:t>
              </a:r>
            </a:p>
          </p:txBody>
        </p:sp>
        <p:sp>
          <p:nvSpPr>
            <p:cNvPr name="TextBox 17" id="17"/>
            <p:cNvSpPr txBox="true"/>
            <p:nvPr/>
          </p:nvSpPr>
          <p:spPr>
            <a:xfrm rot="0">
              <a:off x="3246" y="2092575"/>
              <a:ext cx="449015"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30 </a:t>
              </a:r>
            </a:p>
          </p:txBody>
        </p:sp>
        <p:sp>
          <p:nvSpPr>
            <p:cNvPr name="TextBox 18" id="18"/>
            <p:cNvSpPr txBox="true"/>
            <p:nvPr/>
          </p:nvSpPr>
          <p:spPr>
            <a:xfrm rot="0">
              <a:off x="13669" y="3157913"/>
              <a:ext cx="438593"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20 </a:t>
              </a:r>
            </a:p>
          </p:txBody>
        </p:sp>
        <p:sp>
          <p:nvSpPr>
            <p:cNvPr name="TextBox 19" id="19"/>
            <p:cNvSpPr txBox="true"/>
            <p:nvPr/>
          </p:nvSpPr>
          <p:spPr>
            <a:xfrm rot="0">
              <a:off x="71248" y="4223250"/>
              <a:ext cx="381014"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10 </a:t>
              </a:r>
            </a:p>
          </p:txBody>
        </p:sp>
        <p:sp>
          <p:nvSpPr>
            <p:cNvPr name="TextBox 20" id="20"/>
            <p:cNvSpPr txBox="true"/>
            <p:nvPr/>
          </p:nvSpPr>
          <p:spPr>
            <a:xfrm rot="0">
              <a:off x="195291" y="5288588"/>
              <a:ext cx="256971"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0 </a:t>
              </a:r>
            </a:p>
          </p:txBody>
        </p:sp>
        <p:grpSp>
          <p:nvGrpSpPr>
            <p:cNvPr name="Group 21" id="21"/>
            <p:cNvGrpSpPr>
              <a:grpSpLocks noChangeAspect="true"/>
            </p:cNvGrpSpPr>
            <p:nvPr/>
          </p:nvGrpSpPr>
          <p:grpSpPr>
            <a:xfrm rot="0">
              <a:off x="604662" y="182751"/>
              <a:ext cx="19680927" cy="5326688"/>
              <a:chOff x="0" y="0"/>
              <a:chExt cx="22857753" cy="6186503"/>
            </a:xfrm>
          </p:grpSpPr>
          <p:sp>
            <p:nvSpPr>
              <p:cNvPr name="Freeform 22" id="22"/>
              <p:cNvSpPr/>
              <p:nvPr/>
            </p:nvSpPr>
            <p:spPr>
              <a:xfrm>
                <a:off x="-1706" y="4936486"/>
                <a:ext cx="4117807" cy="1250017"/>
              </a:xfrm>
              <a:custGeom>
                <a:avLst/>
                <a:gdLst/>
                <a:ahLst/>
                <a:cxnLst/>
                <a:rect r="r" b="b" t="t" l="l"/>
                <a:pathLst>
                  <a:path h="1250017" w="411780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name="Freeform 23" id="23"/>
              <p:cNvSpPr/>
              <p:nvPr/>
            </p:nvSpPr>
            <p:spPr>
              <a:xfrm>
                <a:off x="4685839" y="3705552"/>
                <a:ext cx="4114396" cy="2480951"/>
              </a:xfrm>
              <a:custGeom>
                <a:avLst/>
                <a:gdLst/>
                <a:ahLst/>
                <a:cxnLst/>
                <a:rect r="r" b="b" t="t" l="l"/>
                <a:pathLst>
                  <a:path h="2480951" w="4114396">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name="Freeform 24" id="24"/>
              <p:cNvSpPr/>
              <p:nvPr/>
            </p:nvSpPr>
            <p:spPr>
              <a:xfrm>
                <a:off x="9371678" y="2468251"/>
                <a:ext cx="4114396" cy="3718252"/>
              </a:xfrm>
              <a:custGeom>
                <a:avLst/>
                <a:gdLst/>
                <a:ahLst/>
                <a:cxnLst/>
                <a:rect r="r" b="b" t="t" l="l"/>
                <a:pathLst>
                  <a:path h="3718252" w="4114396">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name="Freeform 25" id="25"/>
              <p:cNvSpPr/>
              <p:nvPr/>
            </p:nvSpPr>
            <p:spPr>
              <a:xfrm>
                <a:off x="14057519" y="1230950"/>
                <a:ext cx="4114395" cy="4955553"/>
              </a:xfrm>
              <a:custGeom>
                <a:avLst/>
                <a:gdLst/>
                <a:ahLst/>
                <a:cxnLst/>
                <a:rect r="r" b="b" t="t" l="l"/>
                <a:pathLst>
                  <a:path h="4955553" w="4114395">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name="Freeform 26" id="26"/>
              <p:cNvSpPr/>
              <p:nvPr/>
            </p:nvSpPr>
            <p:spPr>
              <a:xfrm>
                <a:off x="18743357" y="-6350"/>
                <a:ext cx="4114395" cy="6192853"/>
              </a:xfrm>
              <a:custGeom>
                <a:avLst/>
                <a:gdLst/>
                <a:ahLst/>
                <a:cxnLst/>
                <a:rect r="r" b="b" t="t" l="l"/>
                <a:pathLst>
                  <a:path h="6192853" w="4114395">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name="Freeform 27" id="27"/>
              <p:cNvSpPr/>
              <p:nvPr/>
            </p:nvSpPr>
            <p:spPr>
              <a:xfrm>
                <a:off x="0" y="5561503"/>
                <a:ext cx="4114395" cy="625000"/>
              </a:xfrm>
              <a:custGeom>
                <a:avLst/>
                <a:gdLst/>
                <a:ahLst/>
                <a:cxnLst/>
                <a:rect r="r" b="b" t="t" l="l"/>
                <a:pathLst>
                  <a:path h="625000" w="4114395">
                    <a:moveTo>
                      <a:pt x="0" y="0"/>
                    </a:moveTo>
                    <a:lnTo>
                      <a:pt x="4114395" y="0"/>
                    </a:lnTo>
                    <a:lnTo>
                      <a:pt x="4114395" y="625000"/>
                    </a:lnTo>
                    <a:lnTo>
                      <a:pt x="0" y="625000"/>
                    </a:lnTo>
                    <a:close/>
                  </a:path>
                </a:pathLst>
              </a:custGeom>
              <a:solidFill>
                <a:srgbClr val="000000"/>
              </a:solidFill>
            </p:spPr>
          </p:sp>
          <p:sp>
            <p:nvSpPr>
              <p:cNvPr name="Freeform 28" id="28"/>
              <p:cNvSpPr/>
              <p:nvPr/>
            </p:nvSpPr>
            <p:spPr>
              <a:xfrm>
                <a:off x="4685839" y="4201742"/>
                <a:ext cx="4114396" cy="1984761"/>
              </a:xfrm>
              <a:custGeom>
                <a:avLst/>
                <a:gdLst/>
                <a:ahLst/>
                <a:cxnLst/>
                <a:rect r="r" b="b" t="t" l="l"/>
                <a:pathLst>
                  <a:path h="1984761" w="4114396">
                    <a:moveTo>
                      <a:pt x="0" y="0"/>
                    </a:moveTo>
                    <a:lnTo>
                      <a:pt x="4114396" y="0"/>
                    </a:lnTo>
                    <a:lnTo>
                      <a:pt x="4114396" y="1984761"/>
                    </a:lnTo>
                    <a:lnTo>
                      <a:pt x="0" y="1984761"/>
                    </a:lnTo>
                    <a:close/>
                  </a:path>
                </a:pathLst>
              </a:custGeom>
              <a:solidFill>
                <a:srgbClr val="000000"/>
              </a:solidFill>
            </p:spPr>
          </p:sp>
          <p:sp>
            <p:nvSpPr>
              <p:cNvPr name="Freeform 29" id="29"/>
              <p:cNvSpPr/>
              <p:nvPr/>
            </p:nvSpPr>
            <p:spPr>
              <a:xfrm>
                <a:off x="9371678" y="3087960"/>
                <a:ext cx="4114396" cy="3098543"/>
              </a:xfrm>
              <a:custGeom>
                <a:avLst/>
                <a:gdLst/>
                <a:ahLst/>
                <a:cxnLst/>
                <a:rect r="r" b="b" t="t" l="l"/>
                <a:pathLst>
                  <a:path h="3098543" w="4114396">
                    <a:moveTo>
                      <a:pt x="0" y="0"/>
                    </a:moveTo>
                    <a:lnTo>
                      <a:pt x="4114396" y="0"/>
                    </a:lnTo>
                    <a:lnTo>
                      <a:pt x="4114396" y="3098543"/>
                    </a:lnTo>
                    <a:lnTo>
                      <a:pt x="0" y="3098543"/>
                    </a:lnTo>
                    <a:close/>
                  </a:path>
                </a:pathLst>
              </a:custGeom>
              <a:solidFill>
                <a:srgbClr val="000000"/>
              </a:solidFill>
            </p:spPr>
          </p:sp>
          <p:sp>
            <p:nvSpPr>
              <p:cNvPr name="Freeform 30" id="30"/>
              <p:cNvSpPr/>
              <p:nvPr/>
            </p:nvSpPr>
            <p:spPr>
              <a:xfrm>
                <a:off x="14057519" y="2222061"/>
                <a:ext cx="4114395" cy="3964442"/>
              </a:xfrm>
              <a:custGeom>
                <a:avLst/>
                <a:gdLst/>
                <a:ahLst/>
                <a:cxnLst/>
                <a:rect r="r" b="b" t="t" l="l"/>
                <a:pathLst>
                  <a:path h="3964442" w="4114395">
                    <a:moveTo>
                      <a:pt x="0" y="0"/>
                    </a:moveTo>
                    <a:lnTo>
                      <a:pt x="4114395" y="0"/>
                    </a:lnTo>
                    <a:lnTo>
                      <a:pt x="4114395" y="3964442"/>
                    </a:lnTo>
                    <a:lnTo>
                      <a:pt x="0" y="3964442"/>
                    </a:lnTo>
                    <a:close/>
                  </a:path>
                </a:pathLst>
              </a:custGeom>
              <a:solidFill>
                <a:srgbClr val="000000"/>
              </a:solidFill>
            </p:spPr>
          </p:sp>
          <p:sp>
            <p:nvSpPr>
              <p:cNvPr name="Freeform 31" id="31"/>
              <p:cNvSpPr/>
              <p:nvPr/>
            </p:nvSpPr>
            <p:spPr>
              <a:xfrm>
                <a:off x="18743357" y="984506"/>
                <a:ext cx="4114395" cy="5201997"/>
              </a:xfrm>
              <a:custGeom>
                <a:avLst/>
                <a:gdLst/>
                <a:ahLst/>
                <a:cxnLst/>
                <a:rect r="r" b="b" t="t" l="l"/>
                <a:pathLst>
                  <a:path h="5201997" w="4114395">
                    <a:moveTo>
                      <a:pt x="0" y="0"/>
                    </a:moveTo>
                    <a:lnTo>
                      <a:pt x="4114395" y="0"/>
                    </a:lnTo>
                    <a:lnTo>
                      <a:pt x="4114395" y="5201997"/>
                    </a:lnTo>
                    <a:lnTo>
                      <a:pt x="0" y="5201997"/>
                    </a:lnTo>
                    <a:close/>
                  </a:path>
                </a:pathLst>
              </a:custGeom>
              <a:solidFill>
                <a:srgbClr val="000000"/>
              </a:solidFill>
            </p:spPr>
          </p:sp>
          <p:sp>
            <p:nvSpPr>
              <p:cNvPr name="Freeform 32" id="32"/>
              <p:cNvSpPr/>
              <p:nvPr/>
            </p:nvSpPr>
            <p:spPr>
              <a:xfrm>
                <a:off x="0" y="6186503"/>
                <a:ext cx="4114395" cy="0"/>
              </a:xfrm>
              <a:custGeom>
                <a:avLst/>
                <a:gdLst/>
                <a:ahLst/>
                <a:cxnLst/>
                <a:rect r="r" b="b" t="t" l="l"/>
                <a:pathLst>
                  <a:path h="0" w="4114395">
                    <a:moveTo>
                      <a:pt x="0" y="0"/>
                    </a:moveTo>
                    <a:lnTo>
                      <a:pt x="4114395" y="0"/>
                    </a:lnTo>
                    <a:lnTo>
                      <a:pt x="4114395" y="0"/>
                    </a:lnTo>
                    <a:lnTo>
                      <a:pt x="0" y="0"/>
                    </a:lnTo>
                    <a:close/>
                  </a:path>
                </a:pathLst>
              </a:custGeom>
              <a:solidFill>
                <a:srgbClr val="9B9B9B"/>
              </a:solidFill>
            </p:spPr>
          </p:sp>
          <p:sp>
            <p:nvSpPr>
              <p:cNvPr name="Freeform 33" id="33"/>
              <p:cNvSpPr/>
              <p:nvPr/>
            </p:nvSpPr>
            <p:spPr>
              <a:xfrm>
                <a:off x="4685839" y="5194122"/>
                <a:ext cx="4114396" cy="992381"/>
              </a:xfrm>
              <a:custGeom>
                <a:avLst/>
                <a:gdLst/>
                <a:ahLst/>
                <a:cxnLst/>
                <a:rect r="r" b="b" t="t" l="l"/>
                <a:pathLst>
                  <a:path h="992381" w="4114396">
                    <a:moveTo>
                      <a:pt x="0" y="0"/>
                    </a:moveTo>
                    <a:lnTo>
                      <a:pt x="4114396" y="0"/>
                    </a:lnTo>
                    <a:lnTo>
                      <a:pt x="4114396" y="992381"/>
                    </a:lnTo>
                    <a:lnTo>
                      <a:pt x="0" y="992381"/>
                    </a:lnTo>
                    <a:close/>
                  </a:path>
                </a:pathLst>
              </a:custGeom>
              <a:solidFill>
                <a:srgbClr val="9B9B9B"/>
              </a:solidFill>
            </p:spPr>
          </p:sp>
          <p:sp>
            <p:nvSpPr>
              <p:cNvPr name="Freeform 34" id="34"/>
              <p:cNvSpPr/>
              <p:nvPr/>
            </p:nvSpPr>
            <p:spPr>
              <a:xfrm>
                <a:off x="9371678" y="4327377"/>
                <a:ext cx="4114396" cy="1859126"/>
              </a:xfrm>
              <a:custGeom>
                <a:avLst/>
                <a:gdLst/>
                <a:ahLst/>
                <a:cxnLst/>
                <a:rect r="r" b="b" t="t" l="l"/>
                <a:pathLst>
                  <a:path h="1859126" w="4114396">
                    <a:moveTo>
                      <a:pt x="0" y="0"/>
                    </a:moveTo>
                    <a:lnTo>
                      <a:pt x="4114396" y="0"/>
                    </a:lnTo>
                    <a:lnTo>
                      <a:pt x="4114396" y="1859126"/>
                    </a:lnTo>
                    <a:lnTo>
                      <a:pt x="0" y="1859126"/>
                    </a:lnTo>
                    <a:close/>
                  </a:path>
                </a:pathLst>
              </a:custGeom>
              <a:solidFill>
                <a:srgbClr val="9B9B9B"/>
              </a:solidFill>
            </p:spPr>
          </p:sp>
          <p:sp>
            <p:nvSpPr>
              <p:cNvPr name="Freeform 35" id="35"/>
              <p:cNvSpPr/>
              <p:nvPr/>
            </p:nvSpPr>
            <p:spPr>
              <a:xfrm>
                <a:off x="14057519" y="3956504"/>
                <a:ext cx="4114395" cy="2229999"/>
              </a:xfrm>
              <a:custGeom>
                <a:avLst/>
                <a:gdLst/>
                <a:ahLst/>
                <a:cxnLst/>
                <a:rect r="r" b="b" t="t" l="l"/>
                <a:pathLst>
                  <a:path h="2229999" w="4114395">
                    <a:moveTo>
                      <a:pt x="0" y="0"/>
                    </a:moveTo>
                    <a:lnTo>
                      <a:pt x="4114395" y="0"/>
                    </a:lnTo>
                    <a:lnTo>
                      <a:pt x="4114395" y="2229999"/>
                    </a:lnTo>
                    <a:lnTo>
                      <a:pt x="0" y="2229999"/>
                    </a:lnTo>
                    <a:close/>
                  </a:path>
                </a:pathLst>
              </a:custGeom>
              <a:solidFill>
                <a:srgbClr val="9B9B9B"/>
              </a:solidFill>
            </p:spPr>
          </p:sp>
          <p:sp>
            <p:nvSpPr>
              <p:cNvPr name="Freeform 36" id="36"/>
              <p:cNvSpPr/>
              <p:nvPr/>
            </p:nvSpPr>
            <p:spPr>
              <a:xfrm>
                <a:off x="18743357" y="3461648"/>
                <a:ext cx="4114395" cy="2724855"/>
              </a:xfrm>
              <a:custGeom>
                <a:avLst/>
                <a:gdLst/>
                <a:ahLst/>
                <a:cxnLst/>
                <a:rect r="r" b="b" t="t" l="l"/>
                <a:pathLst>
                  <a:path h="2724855" w="4114395">
                    <a:moveTo>
                      <a:pt x="0" y="0"/>
                    </a:moveTo>
                    <a:lnTo>
                      <a:pt x="4114395" y="0"/>
                    </a:lnTo>
                    <a:lnTo>
                      <a:pt x="4114395" y="2724855"/>
                    </a:lnTo>
                    <a:lnTo>
                      <a:pt x="0" y="2724855"/>
                    </a:lnTo>
                    <a:close/>
                  </a:path>
                </a:pathLst>
              </a:custGeom>
              <a:solidFill>
                <a:srgbClr val="9B9B9B"/>
              </a:solidFill>
            </p:spPr>
          </p:sp>
        </p:grpSp>
      </p:grpSp>
      <p:sp>
        <p:nvSpPr>
          <p:cNvPr name="TextBox 37" id="37"/>
          <p:cNvSpPr txBox="true"/>
          <p:nvPr/>
        </p:nvSpPr>
        <p:spPr>
          <a:xfrm rot="0">
            <a:off x="1558893" y="1298792"/>
            <a:ext cx="687909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8" id="38"/>
          <p:cNvSpPr txBox="true"/>
          <p:nvPr/>
        </p:nvSpPr>
        <p:spPr>
          <a:xfrm rot="0">
            <a:off x="9144000" y="1355942"/>
            <a:ext cx="7585107"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85850"/>
            <a:ext cx="11584441"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18550" y="1779846"/>
            <a:ext cx="12650901"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327504"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327504"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5" id="5"/>
          <p:cNvSpPr txBox="true"/>
          <p:nvPr/>
        </p:nvSpPr>
        <p:spPr>
          <a:xfrm rot="0">
            <a:off x="5616618"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6" id="6"/>
          <p:cNvSpPr txBox="true"/>
          <p:nvPr/>
        </p:nvSpPr>
        <p:spPr>
          <a:xfrm rot="0">
            <a:off x="5616618"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7" id="7"/>
          <p:cNvSpPr txBox="true"/>
          <p:nvPr/>
        </p:nvSpPr>
        <p:spPr>
          <a:xfrm rot="0">
            <a:off x="9905731"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8" id="8"/>
          <p:cNvSpPr txBox="true"/>
          <p:nvPr/>
        </p:nvSpPr>
        <p:spPr>
          <a:xfrm rot="0">
            <a:off x="9905731"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9" id="9"/>
          <p:cNvSpPr txBox="true"/>
          <p:nvPr/>
        </p:nvSpPr>
        <p:spPr>
          <a:xfrm rot="0">
            <a:off x="14194844"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4194844"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11" id="11"/>
          <p:cNvSpPr txBox="true"/>
          <p:nvPr/>
        </p:nvSpPr>
        <p:spPr>
          <a:xfrm rot="0">
            <a:off x="1327504"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01</a:t>
            </a:r>
          </a:p>
        </p:txBody>
      </p:sp>
      <p:sp>
        <p:nvSpPr>
          <p:cNvPr name="TextBox 12" id="12"/>
          <p:cNvSpPr txBox="true"/>
          <p:nvPr/>
        </p:nvSpPr>
        <p:spPr>
          <a:xfrm rot="0">
            <a:off x="5616618"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02</a:t>
            </a:r>
          </a:p>
        </p:txBody>
      </p:sp>
      <p:sp>
        <p:nvSpPr>
          <p:cNvPr name="TextBox 13" id="13"/>
          <p:cNvSpPr txBox="true"/>
          <p:nvPr/>
        </p:nvSpPr>
        <p:spPr>
          <a:xfrm rot="0">
            <a:off x="9905731"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03</a:t>
            </a:r>
          </a:p>
        </p:txBody>
      </p:sp>
      <p:sp>
        <p:nvSpPr>
          <p:cNvPr name="TextBox 14" id="14"/>
          <p:cNvSpPr txBox="true"/>
          <p:nvPr/>
        </p:nvSpPr>
        <p:spPr>
          <a:xfrm rot="0">
            <a:off x="14194844"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04</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03224" y="1435599"/>
            <a:ext cx="15681552"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788999" y="2913335"/>
            <a:ext cx="14710002" cy="464820"/>
          </a:xfrm>
          <a:prstGeom prst="rect">
            <a:avLst/>
          </a:prstGeom>
        </p:spPr>
        <p:txBody>
          <a:bodyPr anchor="t" rtlCol="false" tIns="0" lIns="0" bIns="0" rIns="0">
            <a:spAutoFit/>
          </a:bodyPr>
          <a:lstStyle/>
          <a:p>
            <a:pPr algn="ctr" marL="0" indent="0" lvl="0">
              <a:lnSpc>
                <a:spcPts val="3779"/>
              </a:lnSpc>
              <a:spcBef>
                <a:spcPct val="0"/>
              </a:spcBef>
            </a:pPr>
            <a:r>
              <a:rPr lang="en-US" sz="2700">
                <a:solidFill>
                  <a:srgbClr val="9B9B9B"/>
                </a:solidFill>
                <a:latin typeface="Public Sans"/>
              </a:rPr>
              <a:t>Briefly elaborate on what you want to discuss. </a:t>
            </a:r>
          </a:p>
        </p:txBody>
      </p:sp>
      <p:pic>
        <p:nvPicPr>
          <p:cNvPr name="Picture 4" id="4"/>
          <p:cNvPicPr>
            <a:picLocks noChangeAspect="true"/>
          </p:cNvPicPr>
          <p:nvPr/>
        </p:nvPicPr>
        <p:blipFill>
          <a:blip r:embed="rId2"/>
          <a:srcRect l="2718" t="29632" r="3303" b="33277"/>
          <a:stretch>
            <a:fillRect/>
          </a:stretch>
        </p:blipFill>
        <p:spPr>
          <a:xfrm flipH="false" flipV="false" rot="0">
            <a:off x="1028700" y="4798377"/>
            <a:ext cx="16230600" cy="4459922"/>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4080" r="0" b="6266"/>
          <a:stretch>
            <a:fillRect/>
          </a:stretch>
        </p:blipFill>
        <p:spPr>
          <a:xfrm flipH="false" flipV="false" rot="0">
            <a:off x="1028700" y="1028700"/>
            <a:ext cx="9197294"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55822" y="1028700"/>
            <a:ext cx="6172200" cy="8229600"/>
          </a:xfrm>
          <a:prstGeom prst="rect">
            <a:avLst/>
          </a:prstGeom>
        </p:spPr>
      </p:pic>
      <p:sp>
        <p:nvSpPr>
          <p:cNvPr name="TextBox 4" id="4"/>
          <p:cNvSpPr txBox="true"/>
          <p:nvPr/>
        </p:nvSpPr>
        <p:spPr>
          <a:xfrm rot="0">
            <a:off x="7457421" y="3781104"/>
            <a:ext cx="10293202" cy="3279859"/>
          </a:xfrm>
          <a:prstGeom prst="rect">
            <a:avLst/>
          </a:prstGeom>
        </p:spPr>
        <p:txBody>
          <a:bodyPr anchor="t" rtlCol="false" tIns="0" lIns="0" bIns="0" rIns="0">
            <a:spAutoFit/>
          </a:bodyPr>
          <a:lstStyle/>
          <a:p>
            <a:pPr>
              <a:lnSpc>
                <a:spcPts val="8745"/>
              </a:lnSpc>
            </a:pPr>
            <a:r>
              <a:rPr lang="en-US" sz="6246">
                <a:solidFill>
                  <a:srgbClr val="000000"/>
                </a:solidFill>
                <a:latin typeface="Public Sans Bold Italics"/>
              </a:rPr>
              <a:t>Thank You</a:t>
            </a:r>
          </a:p>
          <a:p>
            <a:pPr marL="0" indent="0" lvl="0">
              <a:lnSpc>
                <a:spcPts val="8745"/>
              </a:lnSpc>
              <a:spcBef>
                <a:spcPct val="0"/>
              </a:spcBef>
            </a:pPr>
            <a:r>
              <a:rPr lang="en-US" sz="6246">
                <a:solidFill>
                  <a:srgbClr val="000000"/>
                </a:solidFill>
                <a:latin typeface="Public Sans Bold Italics"/>
              </a:rPr>
              <a:t>Abraham, Helen, Kassem &amp; Rahmi</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78" t="0" r="15927" b="0"/>
          <a:stretch>
            <a:fillRect/>
          </a:stretch>
        </p:blipFill>
        <p:spPr>
          <a:xfrm flipH="false" flipV="false" rot="0">
            <a:off x="1028700" y="1028700"/>
            <a:ext cx="4432679" cy="8229600"/>
          </a:xfrm>
          <a:prstGeom prst="rect">
            <a:avLst/>
          </a:prstGeom>
        </p:spPr>
      </p:pic>
      <p:sp>
        <p:nvSpPr>
          <p:cNvPr name="TextBox 3" id="3"/>
          <p:cNvSpPr txBox="true"/>
          <p:nvPr/>
        </p:nvSpPr>
        <p:spPr>
          <a:xfrm rot="0">
            <a:off x="7361124" y="2536838"/>
            <a:ext cx="9071202" cy="5305425"/>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Public Sans Bold"/>
              </a:rPr>
              <a:t>THE FUTURE BELONGS TO THOSE WHO BELIEVE IN THE BEAUTY OF THEIR DREAMS.</a:t>
            </a:r>
          </a:p>
        </p:txBody>
      </p:sp>
      <p:sp>
        <p:nvSpPr>
          <p:cNvPr name="TextBox 4" id="4"/>
          <p:cNvSpPr txBox="true"/>
          <p:nvPr/>
        </p:nvSpPr>
        <p:spPr>
          <a:xfrm rot="0">
            <a:off x="7361124" y="8455932"/>
            <a:ext cx="90712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9B9B9B"/>
                </a:solidFill>
                <a:latin typeface="Public Sans"/>
              </a:rPr>
              <a:t>— Eleanor Roosevelt</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361124" y="1297668"/>
            <a:ext cx="747830" cy="568351"/>
          </a:xfrm>
          <a:prstGeom prst="rect">
            <a:avLst/>
          </a:prstGeom>
        </p:spPr>
      </p:pic>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7165" y="3433762"/>
            <a:ext cx="5120380"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Free Resources</a:t>
            </a:r>
          </a:p>
        </p:txBody>
      </p:sp>
      <p:sp>
        <p:nvSpPr>
          <p:cNvPr name="TextBox 3" id="3"/>
          <p:cNvSpPr txBox="true"/>
          <p:nvPr/>
        </p:nvSpPr>
        <p:spPr>
          <a:xfrm rot="0">
            <a:off x="1477165" y="5969318"/>
            <a:ext cx="5120380"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Use these elements</a:t>
            </a:r>
          </a:p>
          <a:p>
            <a:pPr algn="l" marL="0" indent="0" lvl="0">
              <a:lnSpc>
                <a:spcPts val="3779"/>
              </a:lnSpc>
              <a:spcBef>
                <a:spcPct val="0"/>
              </a:spcBef>
            </a:pPr>
            <a:r>
              <a:rPr lang="en-US" sz="2700">
                <a:solidFill>
                  <a:srgbClr val="9B9B9B"/>
                </a:solidFill>
                <a:latin typeface="Public Sans"/>
              </a:rPr>
              <a:t>in your Canva presentation.</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72460" y="1618553"/>
            <a:ext cx="659814" cy="47626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48748" y="1512938"/>
            <a:ext cx="523747" cy="68749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593549" y="1565745"/>
            <a:ext cx="593756" cy="581881"/>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726371" y="1512938"/>
            <a:ext cx="458747" cy="68749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146318" y="1561707"/>
            <a:ext cx="558850" cy="589957"/>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6163684" y="1512938"/>
            <a:ext cx="612496" cy="687496"/>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566515" y="8171273"/>
            <a:ext cx="665760" cy="518082"/>
          </a:xfrm>
          <a:prstGeom prst="rect">
            <a:avLst/>
          </a:prstGeom>
        </p:spPr>
      </p:pic>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0273122" y="8086566"/>
            <a:ext cx="274998" cy="687496"/>
          </a:xfrm>
          <a:prstGeom prst="rect">
            <a:avLst/>
          </a:prstGeom>
        </p:spPr>
      </p:pic>
      <p:pic>
        <p:nvPicPr>
          <p:cNvPr name="Picture 12" id="12"/>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1536933" y="8188653"/>
            <a:ext cx="706988" cy="483323"/>
          </a:xfrm>
          <a:prstGeom prst="rect">
            <a:avLst/>
          </a:prstGeom>
        </p:spPr>
      </p:pic>
      <p:pic>
        <p:nvPicPr>
          <p:cNvPr name="Picture 13" id="13"/>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4663113" y="8139278"/>
            <a:ext cx="585265" cy="582073"/>
          </a:xfrm>
          <a:prstGeom prst="rect">
            <a:avLst/>
          </a:prstGeom>
        </p:spPr>
      </p:pic>
      <p:pic>
        <p:nvPicPr>
          <p:cNvPr name="Picture 14" id="14"/>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3300119" y="8086566"/>
            <a:ext cx="251248" cy="687496"/>
          </a:xfrm>
          <a:prstGeom prst="rect">
            <a:avLst/>
          </a:prstGeom>
        </p:spPr>
      </p:pic>
      <p:pic>
        <p:nvPicPr>
          <p:cNvPr name="Picture 15" id="15"/>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16163684" y="8135759"/>
            <a:ext cx="612496" cy="589110"/>
          </a:xfrm>
          <a:prstGeom prst="rect">
            <a:avLst/>
          </a:prstGeom>
        </p:spPr>
      </p:pic>
      <p:pic>
        <p:nvPicPr>
          <p:cNvPr name="Picture 16" id="16"/>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8704244" y="6443159"/>
            <a:ext cx="396248" cy="687496"/>
          </a:xfrm>
          <a:prstGeom prst="rect">
            <a:avLst/>
          </a:prstGeom>
        </p:spPr>
      </p:pic>
      <p:pic>
        <p:nvPicPr>
          <p:cNvPr name="Picture 17" id="17"/>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10170623" y="6443159"/>
            <a:ext cx="479997" cy="687496"/>
          </a:xfrm>
          <a:prstGeom prst="rect">
            <a:avLst/>
          </a:prstGeom>
        </p:spPr>
      </p:pic>
      <p:pic>
        <p:nvPicPr>
          <p:cNvPr name="Picture 18" id="18"/>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11632304" y="6443159"/>
            <a:ext cx="516247" cy="687496"/>
          </a:xfrm>
          <a:prstGeom prst="rect">
            <a:avLst/>
          </a:prstGeom>
        </p:spPr>
      </p:pic>
      <p:pic>
        <p:nvPicPr>
          <p:cNvPr name="Picture 19" id="19"/>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14690747" y="6443159"/>
            <a:ext cx="529997" cy="687496"/>
          </a:xfrm>
          <a:prstGeom prst="rect">
            <a:avLst/>
          </a:prstGeom>
        </p:spPr>
      </p:pic>
      <p:pic>
        <p:nvPicPr>
          <p:cNvPr name="Picture 20" id="20"/>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13274494" y="6443159"/>
            <a:ext cx="302498" cy="687496"/>
          </a:xfrm>
          <a:prstGeom prst="rect">
            <a:avLst/>
          </a:prstGeom>
        </p:spPr>
      </p:pic>
      <p:pic>
        <p:nvPicPr>
          <p:cNvPr name="Picture 21" id="21"/>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16202148" y="6519124"/>
            <a:ext cx="535567" cy="535567"/>
          </a:xfrm>
          <a:prstGeom prst="rect">
            <a:avLst/>
          </a:prstGeom>
        </p:spPr>
      </p:pic>
      <p:pic>
        <p:nvPicPr>
          <p:cNvPr name="Picture 22" id="22"/>
          <p:cNvPicPr>
            <a:picLocks noChangeAspect="true"/>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l="0" t="0" r="0" b="0"/>
          <a:stretch>
            <a:fillRect/>
          </a:stretch>
        </p:blipFill>
        <p:spPr>
          <a:xfrm flipH="false" flipV="false" rot="0">
            <a:off x="8592343" y="4841367"/>
            <a:ext cx="620049" cy="604266"/>
          </a:xfrm>
          <a:prstGeom prst="rect">
            <a:avLst/>
          </a:prstGeom>
        </p:spPr>
      </p:pic>
      <p:pic>
        <p:nvPicPr>
          <p:cNvPr name="Picture 23" id="23"/>
          <p:cNvPicPr>
            <a:picLocks noChangeAspect="true"/>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0" t="0" r="0" b="0"/>
          <a:stretch>
            <a:fillRect/>
          </a:stretch>
        </p:blipFill>
        <p:spPr>
          <a:xfrm flipH="false" flipV="false" rot="0">
            <a:off x="10158123" y="4799752"/>
            <a:ext cx="504997" cy="687496"/>
          </a:xfrm>
          <a:prstGeom prst="rect">
            <a:avLst/>
          </a:prstGeom>
        </p:spPr>
      </p:pic>
      <p:pic>
        <p:nvPicPr>
          <p:cNvPr name="Picture 24" id="24"/>
          <p:cNvPicPr>
            <a:picLocks noChangeAspect="true"/>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l="0" t="0" r="0" b="0"/>
          <a:stretch>
            <a:fillRect/>
          </a:stretch>
        </p:blipFill>
        <p:spPr>
          <a:xfrm flipH="false" flipV="false" rot="0">
            <a:off x="11584804" y="4799752"/>
            <a:ext cx="611246" cy="687496"/>
          </a:xfrm>
          <a:prstGeom prst="rect">
            <a:avLst/>
          </a:prstGeom>
        </p:spPr>
      </p:pic>
      <p:pic>
        <p:nvPicPr>
          <p:cNvPr name="Picture 25" id="25"/>
          <p:cNvPicPr>
            <a:picLocks noChangeAspect="true"/>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l="0" t="0" r="0" b="0"/>
          <a:stretch>
            <a:fillRect/>
          </a:stretch>
        </p:blipFill>
        <p:spPr>
          <a:xfrm flipH="false" flipV="false" rot="0">
            <a:off x="14686997" y="4799752"/>
            <a:ext cx="537497" cy="687496"/>
          </a:xfrm>
          <a:prstGeom prst="rect">
            <a:avLst/>
          </a:prstGeom>
        </p:spPr>
      </p:pic>
      <p:pic>
        <p:nvPicPr>
          <p:cNvPr name="Picture 26" id="26"/>
          <p:cNvPicPr>
            <a:picLocks noChangeAspect="true"/>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0" t="0" r="0" b="0"/>
          <a:stretch>
            <a:fillRect/>
          </a:stretch>
        </p:blipFill>
        <p:spPr>
          <a:xfrm flipH="false" flipV="false" rot="0">
            <a:off x="13069025" y="4855531"/>
            <a:ext cx="713437" cy="575938"/>
          </a:xfrm>
          <a:prstGeom prst="rect">
            <a:avLst/>
          </a:prstGeom>
        </p:spPr>
      </p:pic>
      <p:pic>
        <p:nvPicPr>
          <p:cNvPr name="Picture 27" id="27"/>
          <p:cNvPicPr>
            <a:picLocks noChangeAspect="true"/>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l="0" t="0" r="0" b="0"/>
          <a:stretch>
            <a:fillRect/>
          </a:stretch>
        </p:blipFill>
        <p:spPr>
          <a:xfrm flipH="false" flipV="false" rot="0">
            <a:off x="16129028" y="4901768"/>
            <a:ext cx="681807" cy="483463"/>
          </a:xfrm>
          <a:prstGeom prst="rect">
            <a:avLst/>
          </a:prstGeom>
        </p:spPr>
      </p:pic>
      <p:pic>
        <p:nvPicPr>
          <p:cNvPr name="Picture 28" id="28"/>
          <p:cNvPicPr>
            <a:picLocks noChangeAspect="true"/>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0" t="0" r="0" b="0"/>
          <a:stretch>
            <a:fillRect/>
          </a:stretch>
        </p:blipFill>
        <p:spPr>
          <a:xfrm flipH="false" flipV="false" rot="0">
            <a:off x="8520425" y="3156345"/>
            <a:ext cx="763884" cy="687496"/>
          </a:xfrm>
          <a:prstGeom prst="rect">
            <a:avLst/>
          </a:prstGeom>
        </p:spPr>
      </p:pic>
      <p:pic>
        <p:nvPicPr>
          <p:cNvPr name="Picture 29" id="29"/>
          <p:cNvPicPr>
            <a:picLocks noChangeAspect="true"/>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l="0" t="0" r="0" b="0"/>
          <a:stretch>
            <a:fillRect/>
          </a:stretch>
        </p:blipFill>
        <p:spPr>
          <a:xfrm flipH="false" flipV="false" rot="0">
            <a:off x="10109414" y="3190440"/>
            <a:ext cx="602416" cy="619306"/>
          </a:xfrm>
          <a:prstGeom prst="rect">
            <a:avLst/>
          </a:prstGeom>
        </p:spPr>
      </p:pic>
      <p:pic>
        <p:nvPicPr>
          <p:cNvPr name="Picture 30" id="30"/>
          <p:cNvPicPr>
            <a:picLocks noChangeAspect="true"/>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l="0" t="0" r="0" b="0"/>
          <a:stretch>
            <a:fillRect/>
          </a:stretch>
        </p:blipFill>
        <p:spPr>
          <a:xfrm flipH="false" flipV="false" rot="0">
            <a:off x="11570898" y="3190440"/>
            <a:ext cx="639058" cy="619306"/>
          </a:xfrm>
          <a:prstGeom prst="rect">
            <a:avLst/>
          </a:prstGeom>
        </p:spPr>
      </p:pic>
      <p:pic>
        <p:nvPicPr>
          <p:cNvPr name="Picture 31" id="31"/>
          <p:cNvPicPr>
            <a:picLocks noChangeAspect="true"/>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l="0" t="0" r="0" b="0"/>
          <a:stretch>
            <a:fillRect/>
          </a:stretch>
        </p:blipFill>
        <p:spPr>
          <a:xfrm flipH="false" flipV="false" rot="0">
            <a:off x="14607566" y="3156345"/>
            <a:ext cx="696359" cy="687496"/>
          </a:xfrm>
          <a:prstGeom prst="rect">
            <a:avLst/>
          </a:prstGeom>
        </p:spPr>
      </p:pic>
      <p:pic>
        <p:nvPicPr>
          <p:cNvPr name="Picture 32" id="32"/>
          <p:cNvPicPr>
            <a:picLocks noChangeAspect="true"/>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l="0" t="0" r="0" b="0"/>
          <a:stretch>
            <a:fillRect/>
          </a:stretch>
        </p:blipFill>
        <p:spPr>
          <a:xfrm flipH="false" flipV="false" rot="0">
            <a:off x="13168245" y="3156345"/>
            <a:ext cx="514997" cy="687496"/>
          </a:xfrm>
          <a:prstGeom prst="rect">
            <a:avLst/>
          </a:prstGeom>
        </p:spPr>
      </p:pic>
      <p:pic>
        <p:nvPicPr>
          <p:cNvPr name="Picture 33" id="33"/>
          <p:cNvPicPr>
            <a:picLocks noChangeAspect="true"/>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l="0" t="0" r="0" b="0"/>
          <a:stretch>
            <a:fillRect/>
          </a:stretch>
        </p:blipFill>
        <p:spPr>
          <a:xfrm flipH="false" flipV="false" rot="0">
            <a:off x="16244308" y="3156345"/>
            <a:ext cx="451247" cy="68749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6166628" y="8745525"/>
            <a:ext cx="747830" cy="56835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966552" y="1597051"/>
            <a:ext cx="6200077" cy="7049536"/>
          </a:xfrm>
          <a:prstGeom prst="rect">
            <a:avLst/>
          </a:prstGeom>
        </p:spPr>
      </p:pic>
      <p:sp>
        <p:nvSpPr>
          <p:cNvPr name="TextBox 4" id="4"/>
          <p:cNvSpPr txBox="true"/>
          <p:nvPr/>
        </p:nvSpPr>
        <p:spPr>
          <a:xfrm rot="0">
            <a:off x="1028700" y="2657021"/>
            <a:ext cx="8937852" cy="5305425"/>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Public Sans Bold"/>
              </a:rPr>
              <a:t>Research is formalized curiosity. It is poking and prying with a purpose</a:t>
            </a:r>
          </a:p>
        </p:txBody>
      </p:sp>
      <p:sp>
        <p:nvSpPr>
          <p:cNvPr name="TextBox 5" id="5"/>
          <p:cNvSpPr txBox="true"/>
          <p:nvPr/>
        </p:nvSpPr>
        <p:spPr>
          <a:xfrm rot="0">
            <a:off x="1028700" y="8724900"/>
            <a:ext cx="893785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9B9B9B"/>
                </a:solidFill>
                <a:latin typeface="Public Sans"/>
              </a:rPr>
              <a:t>— Zorah Neal Hurtson</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10800000">
            <a:off x="280870" y="2107721"/>
            <a:ext cx="747830" cy="568351"/>
          </a:xfrm>
          <a:prstGeom prst="rect">
            <a:avLst/>
          </a:prstGeom>
        </p:spPr>
      </p:pic>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912" t="21711" r="25244" b="21711"/>
          <a:stretch>
            <a:fillRect/>
          </a:stretch>
        </p:blipFill>
        <p:spPr>
          <a:xfrm flipH="false" flipV="false" rot="0">
            <a:off x="11553009" y="1028700"/>
            <a:ext cx="5706291" cy="8229600"/>
          </a:xfrm>
          <a:prstGeom prst="rect">
            <a:avLst/>
          </a:prstGeom>
        </p:spPr>
      </p:pic>
      <p:sp>
        <p:nvSpPr>
          <p:cNvPr name="TextBox 3" id="3"/>
          <p:cNvSpPr txBox="true"/>
          <p:nvPr/>
        </p:nvSpPr>
        <p:spPr>
          <a:xfrm rot="0">
            <a:off x="1219200" y="1085850"/>
            <a:ext cx="7566252"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219200" y="3562804"/>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430905"/>
            <a:ext cx="18288000" cy="4572635"/>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Public Sans"/>
              </a:rPr>
              <a:t>We found data from UK Gov websites for Farming and food containing various information related to our area. we narrowed down to look at food trends since the turn of the century looking at popularity of food and drink by uk household at various age groups. </a:t>
            </a:r>
          </a:p>
          <a:p>
            <a:pPr algn="ctr">
              <a:lnSpc>
                <a:spcPts val="3639"/>
              </a:lnSpc>
              <a:spcBef>
                <a:spcPct val="0"/>
              </a:spcBef>
            </a:pPr>
          </a:p>
          <a:p>
            <a:pPr algn="ctr">
              <a:lnSpc>
                <a:spcPts val="3639"/>
              </a:lnSpc>
              <a:spcBef>
                <a:spcPct val="0"/>
              </a:spcBef>
            </a:pPr>
            <a:r>
              <a:rPr lang="en-US" sz="2599">
                <a:solidFill>
                  <a:srgbClr val="000000"/>
                </a:solidFill>
                <a:latin typeface="Public Sans"/>
              </a:rPr>
              <a:t>Initial data exploration was done to better understand and visually identify anomalies within the data as well as focus our reaserch to which area's we wished to explore.When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p>
          <a:p>
            <a:pPr algn="ctr">
              <a:lnSpc>
                <a:spcPts val="3639"/>
              </a:lnSpc>
              <a:spcBef>
                <a:spcPct val="0"/>
              </a:spcBef>
            </a:pPr>
            <a:r>
              <a:rPr lang="en-US" sz="2599">
                <a:solidFill>
                  <a:srgbClr val="000000"/>
                </a:solidFill>
                <a:latin typeface="Public Sans"/>
              </a:rPr>
              <a:t>The we split the questions amongst the group and produced the relevant code to give us answers to our questions.</a:t>
            </a:r>
            <a:r>
              <a:rPr lang="en-US" sz="2599">
                <a:solidFill>
                  <a:srgbClr val="FF1616"/>
                </a:solidFill>
                <a:latin typeface="Public Sans"/>
              </a:rPr>
              <a:t> </a:t>
            </a:r>
          </a:p>
        </p:txBody>
      </p:sp>
      <p:sp>
        <p:nvSpPr>
          <p:cNvPr name="TextBox 3" id="3"/>
          <p:cNvSpPr txBox="true"/>
          <p:nvPr/>
        </p:nvSpPr>
        <p:spPr>
          <a:xfrm rot="0">
            <a:off x="1219200" y="1085850"/>
            <a:ext cx="12757465"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Our Methodology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19200" y="2105025"/>
            <a:ext cx="12757465" cy="77812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 little background on our data set ......</a:t>
            </a:r>
          </a:p>
          <a:p>
            <a:pPr algn="ctr">
              <a:lnSpc>
                <a:spcPts val="4759"/>
              </a:lnSpc>
            </a:pPr>
          </a:p>
          <a:p>
            <a:pPr algn="ctr">
              <a:lnSpc>
                <a:spcPts val="4759"/>
              </a:lnSpc>
            </a:pPr>
            <a:r>
              <a:rPr lang="en-US" sz="3399">
                <a:solidFill>
                  <a:srgbClr val="000000"/>
                </a:solidFill>
                <a:latin typeface="Canva Sans"/>
              </a:rPr>
              <a:t>11 Food Categories</a:t>
            </a:r>
          </a:p>
          <a:p>
            <a:pPr algn="ctr">
              <a:lnSpc>
                <a:spcPts val="4759"/>
              </a:lnSpc>
            </a:pPr>
          </a:p>
          <a:p>
            <a:pPr algn="ctr">
              <a:lnSpc>
                <a:spcPts val="4759"/>
              </a:lnSpc>
            </a:pPr>
            <a:r>
              <a:rPr lang="en-US" sz="3399">
                <a:solidFill>
                  <a:srgbClr val="000000"/>
                </a:solidFill>
                <a:latin typeface="Canva Sans"/>
              </a:rPr>
              <a:t>23 Food Groups</a:t>
            </a:r>
          </a:p>
          <a:p>
            <a:pPr algn="ctr">
              <a:lnSpc>
                <a:spcPts val="4759"/>
              </a:lnSpc>
            </a:pPr>
          </a:p>
          <a:p>
            <a:pPr algn="ctr">
              <a:lnSpc>
                <a:spcPts val="4759"/>
              </a:lnSpc>
            </a:pPr>
            <a:r>
              <a:rPr lang="en-US" sz="3399">
                <a:solidFill>
                  <a:srgbClr val="000000"/>
                </a:solidFill>
                <a:latin typeface="Canva Sans"/>
              </a:rPr>
              <a:t>169 Major Food Categories</a:t>
            </a:r>
          </a:p>
          <a:p>
            <a:pPr algn="ctr">
              <a:lnSpc>
                <a:spcPts val="4759"/>
              </a:lnSpc>
            </a:pPr>
          </a:p>
          <a:p>
            <a:pPr algn="ctr">
              <a:lnSpc>
                <a:spcPts val="4759"/>
              </a:lnSpc>
            </a:pPr>
            <a:r>
              <a:rPr lang="en-US" sz="3399">
                <a:solidFill>
                  <a:srgbClr val="000000"/>
                </a:solidFill>
                <a:latin typeface="Canva Sans"/>
              </a:rPr>
              <a:t>134 Minor Food Categories</a:t>
            </a:r>
          </a:p>
          <a:p>
            <a:pPr algn="ctr">
              <a:lnSpc>
                <a:spcPts val="4759"/>
              </a:lnSpc>
            </a:pPr>
          </a:p>
          <a:p>
            <a:pPr algn="ctr">
              <a:lnSpc>
                <a:spcPts val="4759"/>
              </a:lnSpc>
            </a:pPr>
          </a:p>
          <a:p>
            <a:pPr algn="ctr">
              <a:lnSpc>
                <a:spcPts val="4759"/>
              </a:lnSpc>
            </a:pPr>
          </a:p>
          <a:p>
            <a:pPr algn="ctr">
              <a:lnSpc>
                <a:spcPts val="4759"/>
              </a:lnSpc>
            </a:pPr>
          </a:p>
        </p:txBody>
      </p:sp>
      <p:pic>
        <p:nvPicPr>
          <p:cNvPr name="Picture 3" id="3"/>
          <p:cNvPicPr>
            <a:picLocks noChangeAspect="true"/>
          </p:cNvPicPr>
          <p:nvPr/>
        </p:nvPicPr>
        <p:blipFill>
          <a:blip r:embed="rId2"/>
          <a:srcRect l="0" t="0" r="0" b="0"/>
          <a:stretch>
            <a:fillRect/>
          </a:stretch>
        </p:blipFill>
        <p:spPr>
          <a:xfrm flipH="false" flipV="false" rot="492766">
            <a:off x="7597933" y="7061310"/>
            <a:ext cx="2827251" cy="29918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6455483" y="7646554"/>
            <a:ext cx="1804917" cy="2406556"/>
          </a:xfrm>
          <a:prstGeom prst="rect">
            <a:avLst/>
          </a:prstGeom>
        </p:spPr>
      </p:pic>
      <p:sp>
        <p:nvSpPr>
          <p:cNvPr name="TextBox 5" id="5"/>
          <p:cNvSpPr txBox="true"/>
          <p:nvPr/>
        </p:nvSpPr>
        <p:spPr>
          <a:xfrm rot="0">
            <a:off x="1219200" y="1085850"/>
            <a:ext cx="12757465"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The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00500" y="0"/>
            <a:ext cx="10287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69558" y="3467111"/>
            <a:ext cx="16230600" cy="3164967"/>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7904" r="0" b="27904"/>
          <a:stretch>
            <a:fillRect/>
          </a:stretch>
        </p:blipFill>
        <p:spPr>
          <a:xfrm flipH="false" flipV="false" rot="0">
            <a:off x="1028700" y="1028700"/>
            <a:ext cx="16230600" cy="4781550"/>
          </a:xfrm>
          <a:prstGeom prst="rect">
            <a:avLst/>
          </a:prstGeom>
        </p:spPr>
      </p:pic>
      <p:sp>
        <p:nvSpPr>
          <p:cNvPr name="TextBox 3" id="3"/>
          <p:cNvSpPr txBox="true"/>
          <p:nvPr/>
        </p:nvSpPr>
        <p:spPr>
          <a:xfrm rot="0">
            <a:off x="1882718" y="7439025"/>
            <a:ext cx="14522563" cy="1295400"/>
          </a:xfrm>
          <a:prstGeom prst="rect">
            <a:avLst/>
          </a:prstGeom>
        </p:spPr>
        <p:txBody>
          <a:bodyPr anchor="t" rtlCol="false" tIns="0" lIns="0" bIns="0" rIns="0">
            <a:spAutoFit/>
          </a:bodyPr>
          <a:lstStyle/>
          <a:p>
            <a:pPr algn="ctr" marL="0" indent="0" lvl="0">
              <a:lnSpc>
                <a:spcPts val="9900"/>
              </a:lnSpc>
            </a:pPr>
            <a:r>
              <a:rPr lang="en-US" sz="9000">
                <a:solidFill>
                  <a:srgbClr val="000000"/>
                </a:solidFill>
                <a:latin typeface="Public Sans Bold"/>
              </a:rPr>
              <a:t>The Data &amp; Our Findings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85850"/>
            <a:ext cx="4680177" cy="42291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Findings - 1st Phase Food Groups</a:t>
            </a:r>
          </a:p>
        </p:txBody>
      </p:sp>
      <p:sp>
        <p:nvSpPr>
          <p:cNvPr name="TextBox 3" id="3"/>
          <p:cNvSpPr txBox="true"/>
          <p:nvPr/>
        </p:nvSpPr>
        <p:spPr>
          <a:xfrm rot="0">
            <a:off x="13331598" y="7704621"/>
            <a:ext cx="39277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Bold"/>
              </a:rPr>
              <a:t>DRINK</a:t>
            </a:r>
          </a:p>
        </p:txBody>
      </p:sp>
      <p:sp>
        <p:nvSpPr>
          <p:cNvPr name="TextBox 4" id="4"/>
          <p:cNvSpPr txBox="true"/>
          <p:nvPr/>
        </p:nvSpPr>
        <p:spPr>
          <a:xfrm rot="0">
            <a:off x="13331598" y="8423910"/>
            <a:ext cx="3927702" cy="8343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pic>
        <p:nvPicPr>
          <p:cNvPr name="Picture 5" id="5"/>
          <p:cNvPicPr>
            <a:picLocks noChangeAspect="true"/>
          </p:cNvPicPr>
          <p:nvPr/>
        </p:nvPicPr>
        <p:blipFill>
          <a:blip r:embed="rId2"/>
          <a:srcRect l="17744" t="0" r="35661" b="0"/>
          <a:stretch>
            <a:fillRect/>
          </a:stretch>
        </p:blipFill>
        <p:spPr>
          <a:xfrm flipH="false" flipV="false" rot="0">
            <a:off x="13331598" y="1028700"/>
            <a:ext cx="3927702" cy="5619750"/>
          </a:xfrm>
          <a:prstGeom prst="rect">
            <a:avLst/>
          </a:prstGeom>
        </p:spPr>
      </p:pic>
      <p:sp>
        <p:nvSpPr>
          <p:cNvPr name="TextBox 6" id="6"/>
          <p:cNvSpPr txBox="true"/>
          <p:nvPr/>
        </p:nvSpPr>
        <p:spPr>
          <a:xfrm rot="0">
            <a:off x="7921398" y="7704621"/>
            <a:ext cx="39277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Bold"/>
              </a:rPr>
              <a:t>FOOD &amp; SNACKS</a:t>
            </a:r>
          </a:p>
        </p:txBody>
      </p:sp>
      <p:sp>
        <p:nvSpPr>
          <p:cNvPr name="TextBox 7" id="7"/>
          <p:cNvSpPr txBox="true"/>
          <p:nvPr/>
        </p:nvSpPr>
        <p:spPr>
          <a:xfrm rot="0">
            <a:off x="7921398" y="8423910"/>
            <a:ext cx="3927702" cy="8343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pic>
        <p:nvPicPr>
          <p:cNvPr name="Picture 8" id="8"/>
          <p:cNvPicPr>
            <a:picLocks noChangeAspect="true"/>
          </p:cNvPicPr>
          <p:nvPr/>
        </p:nvPicPr>
        <p:blipFill>
          <a:blip r:embed="rId3"/>
          <a:srcRect l="2374" t="0" r="2374" b="0"/>
          <a:stretch>
            <a:fillRect/>
          </a:stretch>
        </p:blipFill>
        <p:spPr>
          <a:xfrm flipH="false" flipV="false" rot="0">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DAFPOK-1huk</dc:identifier>
  <dcterms:modified xsi:type="dcterms:W3CDTF">2011-08-01T06:04:30Z</dcterms:modified>
  <cp:revision>1</cp:revision>
  <dc:title>Food Trends</dc:title>
</cp:coreProperties>
</file>